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3" r:id="rId4"/>
    <p:sldId id="268" r:id="rId5"/>
    <p:sldId id="272" r:id="rId6"/>
    <p:sldId id="267" r:id="rId7"/>
    <p:sldId id="276" r:id="rId8"/>
    <p:sldId id="278" r:id="rId9"/>
    <p:sldId id="277" r:id="rId10"/>
    <p:sldId id="266" r:id="rId11"/>
    <p:sldId id="275" r:id="rId12"/>
    <p:sldId id="271" r:id="rId13"/>
    <p:sldId id="270" r:id="rId14"/>
    <p:sldId id="264" r:id="rId15"/>
  </p:sldIdLst>
  <p:sldSz cx="18288000" cy="10287000"/>
  <p:notesSz cx="6858000" cy="9144000"/>
  <p:embeddedFontLs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Vt3LhuxYeg8tl44/hueo24kD4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1260" y="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ofa Lamarque" userId="96048fdad7d674f0" providerId="LiveId" clId="{B748266D-F981-4DA2-A942-C7191F9D56E0}"/>
    <pc:docChg chg="undo custSel modSld">
      <pc:chgData name="Jenofa Lamarque" userId="96048fdad7d674f0" providerId="LiveId" clId="{B748266D-F981-4DA2-A942-C7191F9D56E0}" dt="2025-05-16T07:49:47.210" v="1" actId="21"/>
      <pc:docMkLst>
        <pc:docMk/>
      </pc:docMkLst>
      <pc:sldChg chg="modSp mod">
        <pc:chgData name="Jenofa Lamarque" userId="96048fdad7d674f0" providerId="LiveId" clId="{B748266D-F981-4DA2-A942-C7191F9D56E0}" dt="2025-05-16T07:49:47.210" v="1" actId="21"/>
        <pc:sldMkLst>
          <pc:docMk/>
          <pc:sldMk cId="3554943499" sldId="267"/>
        </pc:sldMkLst>
        <pc:spChg chg="mod">
          <ac:chgData name="Jenofa Lamarque" userId="96048fdad7d674f0" providerId="LiveId" clId="{B748266D-F981-4DA2-A942-C7191F9D56E0}" dt="2025-05-16T07:49:47.210" v="1" actId="21"/>
          <ac:spMkLst>
            <pc:docMk/>
            <pc:sldMk cId="3554943499" sldId="267"/>
            <ac:spMk id="18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3120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4585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7127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8201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224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4528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2322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6017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2226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677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 amt="40000"/>
          </a:blip>
          <a:srcRect l="10014" r="811" b="-2040"/>
          <a:stretch/>
        </p:blipFill>
        <p:spPr>
          <a:xfrm>
            <a:off x="-28575" y="-58025"/>
            <a:ext cx="18345149" cy="10573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1"/>
          <p:cNvCxnSpPr/>
          <p:nvPr/>
        </p:nvCxnSpPr>
        <p:spPr>
          <a:xfrm rot="10709">
            <a:off x="-28618" y="9372830"/>
            <a:ext cx="18345239" cy="0"/>
          </a:xfrm>
          <a:prstGeom prst="straightConnector1">
            <a:avLst/>
          </a:prstGeom>
          <a:noFill/>
          <a:ln w="2857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" name="Google Shape;86;p1"/>
          <p:cNvCxnSpPr/>
          <p:nvPr/>
        </p:nvCxnSpPr>
        <p:spPr>
          <a:xfrm rot="10709">
            <a:off x="-28618" y="9372830"/>
            <a:ext cx="18345239" cy="0"/>
          </a:xfrm>
          <a:prstGeom prst="straightConnector1">
            <a:avLst/>
          </a:prstGeom>
          <a:noFill/>
          <a:ln w="2857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"/>
          <p:cNvSpPr txBox="1"/>
          <p:nvPr/>
        </p:nvSpPr>
        <p:spPr>
          <a:xfrm>
            <a:off x="2820321" y="3450681"/>
            <a:ext cx="12647400" cy="265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fr-FR" sz="48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Revitalisation</a:t>
            </a:r>
            <a:r>
              <a:rPr lang="en-US" sz="48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socio-</a:t>
            </a:r>
            <a:r>
              <a:rPr lang="en-US" sz="48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économique</a:t>
            </a:r>
            <a:r>
              <a:rPr lang="en-US" sz="48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des zones </a:t>
            </a:r>
            <a:r>
              <a:rPr lang="en-US" sz="48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faiblement</a:t>
            </a:r>
            <a:r>
              <a:rPr lang="en-US" sz="48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peuplées</a:t>
            </a:r>
            <a:r>
              <a:rPr lang="en-US" sz="48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grâce à la </a:t>
            </a:r>
            <a:r>
              <a:rPr lang="en-US" sz="48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télémédecine</a:t>
            </a:r>
            <a:r>
              <a:rPr lang="en-US" sz="48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clinique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8613920" y="7933724"/>
            <a:ext cx="1529949" cy="1123605"/>
          </a:xfrm>
          <a:custGeom>
            <a:avLst/>
            <a:gdLst/>
            <a:ahLst/>
            <a:cxnLst/>
            <a:rect l="l" t="t" r="r" b="b"/>
            <a:pathLst>
              <a:path w="1529949" h="1123605" extrusionOk="0">
                <a:moveTo>
                  <a:pt x="0" y="0"/>
                </a:moveTo>
                <a:lnTo>
                  <a:pt x="1529948" y="0"/>
                </a:lnTo>
                <a:lnTo>
                  <a:pt x="1529948" y="1123604"/>
                </a:lnTo>
                <a:lnTo>
                  <a:pt x="0" y="112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7" b="-16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89" name="Google Shape;89;p1"/>
          <p:cNvSpPr/>
          <p:nvPr/>
        </p:nvSpPr>
        <p:spPr>
          <a:xfrm>
            <a:off x="13990371" y="8143737"/>
            <a:ext cx="1718770" cy="794511"/>
          </a:xfrm>
          <a:custGeom>
            <a:avLst/>
            <a:gdLst/>
            <a:ahLst/>
            <a:cxnLst/>
            <a:rect l="l" t="t" r="r" b="b"/>
            <a:pathLst>
              <a:path w="1718770" h="794511" extrusionOk="0">
                <a:moveTo>
                  <a:pt x="0" y="0"/>
                </a:moveTo>
                <a:lnTo>
                  <a:pt x="1718771" y="0"/>
                </a:lnTo>
                <a:lnTo>
                  <a:pt x="1718771" y="794511"/>
                </a:lnTo>
                <a:lnTo>
                  <a:pt x="0" y="794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227" r="-227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90" name="Google Shape;90;p1"/>
          <p:cNvSpPr/>
          <p:nvPr/>
        </p:nvSpPr>
        <p:spPr>
          <a:xfrm>
            <a:off x="3251934" y="8283814"/>
            <a:ext cx="1745692" cy="514356"/>
          </a:xfrm>
          <a:custGeom>
            <a:avLst/>
            <a:gdLst/>
            <a:ahLst/>
            <a:cxnLst/>
            <a:rect l="l" t="t" r="r" b="b"/>
            <a:pathLst>
              <a:path w="1745692" h="514356" extrusionOk="0">
                <a:moveTo>
                  <a:pt x="0" y="0"/>
                </a:moveTo>
                <a:lnTo>
                  <a:pt x="1745692" y="0"/>
                </a:lnTo>
                <a:lnTo>
                  <a:pt x="1745692" y="514356"/>
                </a:lnTo>
                <a:lnTo>
                  <a:pt x="0" y="514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301" b="-300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91" name="Google Shape;91;p1"/>
          <p:cNvSpPr/>
          <p:nvPr/>
        </p:nvSpPr>
        <p:spPr>
          <a:xfrm>
            <a:off x="120459" y="7924348"/>
            <a:ext cx="1630858" cy="1095586"/>
          </a:xfrm>
          <a:custGeom>
            <a:avLst/>
            <a:gdLst/>
            <a:ahLst/>
            <a:cxnLst/>
            <a:rect l="l" t="t" r="r" b="b"/>
            <a:pathLst>
              <a:path w="1630858" h="1095586" extrusionOk="0">
                <a:moveTo>
                  <a:pt x="0" y="0"/>
                </a:moveTo>
                <a:lnTo>
                  <a:pt x="1630859" y="0"/>
                </a:lnTo>
                <a:lnTo>
                  <a:pt x="1630859" y="1095587"/>
                </a:lnTo>
                <a:lnTo>
                  <a:pt x="0" y="1095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186" b="-186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92" name="Google Shape;92;p1"/>
          <p:cNvSpPr/>
          <p:nvPr/>
        </p:nvSpPr>
        <p:spPr>
          <a:xfrm>
            <a:off x="5122265" y="8107233"/>
            <a:ext cx="3136809" cy="708312"/>
          </a:xfrm>
          <a:custGeom>
            <a:avLst/>
            <a:gdLst/>
            <a:ahLst/>
            <a:cxnLst/>
            <a:rect l="l" t="t" r="r" b="b"/>
            <a:pathLst>
              <a:path w="3136809" h="708312" extrusionOk="0">
                <a:moveTo>
                  <a:pt x="0" y="0"/>
                </a:moveTo>
                <a:lnTo>
                  <a:pt x="3136809" y="0"/>
                </a:lnTo>
                <a:lnTo>
                  <a:pt x="3136809" y="708312"/>
                </a:lnTo>
                <a:lnTo>
                  <a:pt x="0" y="708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t="-181" b="-180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93" name="Google Shape;93;p1"/>
          <p:cNvSpPr/>
          <p:nvPr/>
        </p:nvSpPr>
        <p:spPr>
          <a:xfrm>
            <a:off x="16004557" y="8036661"/>
            <a:ext cx="2114235" cy="779448"/>
          </a:xfrm>
          <a:custGeom>
            <a:avLst/>
            <a:gdLst/>
            <a:ahLst/>
            <a:cxnLst/>
            <a:rect l="l" t="t" r="r" b="b"/>
            <a:pathLst>
              <a:path w="2114235" h="779448" extrusionOk="0">
                <a:moveTo>
                  <a:pt x="0" y="0"/>
                </a:moveTo>
                <a:lnTo>
                  <a:pt x="2114235" y="0"/>
                </a:lnTo>
                <a:lnTo>
                  <a:pt x="2114235" y="779448"/>
                </a:lnTo>
                <a:lnTo>
                  <a:pt x="0" y="77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t="-6" b="-5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94" name="Google Shape;94;p1"/>
          <p:cNvSpPr/>
          <p:nvPr/>
        </p:nvSpPr>
        <p:spPr>
          <a:xfrm>
            <a:off x="2106164" y="7933724"/>
            <a:ext cx="853554" cy="1095587"/>
          </a:xfrm>
          <a:custGeom>
            <a:avLst/>
            <a:gdLst/>
            <a:ahLst/>
            <a:cxnLst/>
            <a:rect l="l" t="t" r="r" b="b"/>
            <a:pathLst>
              <a:path w="853554" h="1095587" extrusionOk="0">
                <a:moveTo>
                  <a:pt x="0" y="0"/>
                </a:moveTo>
                <a:lnTo>
                  <a:pt x="853554" y="0"/>
                </a:lnTo>
                <a:lnTo>
                  <a:pt x="853554" y="1095586"/>
                </a:lnTo>
                <a:lnTo>
                  <a:pt x="0" y="1095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t="-41" b="-40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95" name="Google Shape;95;p1"/>
          <p:cNvSpPr/>
          <p:nvPr/>
        </p:nvSpPr>
        <p:spPr>
          <a:xfrm>
            <a:off x="11866840" y="8091657"/>
            <a:ext cx="1740387" cy="760973"/>
          </a:xfrm>
          <a:custGeom>
            <a:avLst/>
            <a:gdLst/>
            <a:ahLst/>
            <a:cxnLst/>
            <a:rect l="l" t="t" r="r" b="b"/>
            <a:pathLst>
              <a:path w="1740387" h="760973" extrusionOk="0">
                <a:moveTo>
                  <a:pt x="0" y="0"/>
                </a:moveTo>
                <a:lnTo>
                  <a:pt x="1740388" y="0"/>
                </a:lnTo>
                <a:lnTo>
                  <a:pt x="1740388" y="760973"/>
                </a:lnTo>
                <a:lnTo>
                  <a:pt x="0" y="760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t="-1" b="-1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96" name="Google Shape;96;p1"/>
          <p:cNvSpPr txBox="1"/>
          <p:nvPr/>
        </p:nvSpPr>
        <p:spPr>
          <a:xfrm>
            <a:off x="11483697" y="9471908"/>
            <a:ext cx="66183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Code du projet : S1/4.5/E0037</a:t>
            </a:r>
            <a:endParaRPr sz="1600" b="1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Montant FEDER approuvé : 1.598.331,75 €.</a:t>
            </a:r>
            <a:endParaRPr sz="1600" b="1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Coût total : 2.131.109,00 €.</a:t>
            </a:r>
            <a:endParaRPr sz="1600" b="1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23097" y="9662408"/>
            <a:ext cx="59853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latin typeface="Open Sans"/>
                <a:ea typeface="Open Sans"/>
                <a:cs typeface="Open Sans"/>
                <a:sym typeface="Open Sans"/>
              </a:rPr>
              <a:t>Projet cofinancé par le Fonds européen de développement régional FEDER dans le cadre du programme Interreg V SUDOE 2021 - 2027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5212683" y="1028700"/>
            <a:ext cx="7862634" cy="2257588"/>
          </a:xfrm>
          <a:custGeom>
            <a:avLst/>
            <a:gdLst/>
            <a:ahLst/>
            <a:cxnLst/>
            <a:rect l="l" t="t" r="r" b="b"/>
            <a:pathLst>
              <a:path w="7862634" h="2257588" extrusionOk="0">
                <a:moveTo>
                  <a:pt x="0" y="0"/>
                </a:moveTo>
                <a:lnTo>
                  <a:pt x="7862634" y="0"/>
                </a:lnTo>
                <a:lnTo>
                  <a:pt x="7862634" y="2257588"/>
                </a:lnTo>
                <a:lnTo>
                  <a:pt x="0" y="2257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99" name="Google Shape;99;p1"/>
          <p:cNvSpPr/>
          <p:nvPr/>
        </p:nvSpPr>
        <p:spPr>
          <a:xfrm>
            <a:off x="7837430" y="9496805"/>
            <a:ext cx="2613140" cy="750307"/>
          </a:xfrm>
          <a:custGeom>
            <a:avLst/>
            <a:gdLst/>
            <a:ahLst/>
            <a:cxnLst/>
            <a:rect l="l" t="t" r="r" b="b"/>
            <a:pathLst>
              <a:path w="2613140" h="750307" extrusionOk="0">
                <a:moveTo>
                  <a:pt x="0" y="0"/>
                </a:moveTo>
                <a:lnTo>
                  <a:pt x="2613140" y="0"/>
                </a:lnTo>
                <a:lnTo>
                  <a:pt x="2613140" y="750307"/>
                </a:lnTo>
                <a:lnTo>
                  <a:pt x="0" y="750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pic>
        <p:nvPicPr>
          <p:cNvPr id="100" name="Google Shape;100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991400" y="7501016"/>
            <a:ext cx="2114249" cy="1989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6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8"/>
          <p:cNvCxnSpPr/>
          <p:nvPr/>
        </p:nvCxnSpPr>
        <p:spPr>
          <a:xfrm rot="10709">
            <a:off x="-28618" y="9372830"/>
            <a:ext cx="18345239" cy="0"/>
          </a:xfrm>
          <a:prstGeom prst="straightConnector1">
            <a:avLst/>
          </a:prstGeom>
          <a:noFill/>
          <a:ln w="2857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" name="Google Shape;184;p8"/>
          <p:cNvSpPr txBox="1"/>
          <p:nvPr/>
        </p:nvSpPr>
        <p:spPr>
          <a:xfrm>
            <a:off x="1028700" y="2393237"/>
            <a:ext cx="10825249" cy="383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just" rtl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Application ordinateur et tablette pour le travail des troubles cognitifs (attention,  concentration, double tâche, inhibition, planification, flexibilité, etc.)</a:t>
            </a:r>
          </a:p>
          <a:p>
            <a:pPr marL="457200" marR="0" lvl="0" indent="-457200" algn="just" rtl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Abonnements de 1 an </a:t>
            </a:r>
          </a:p>
          <a:p>
            <a:pPr lvl="2" algn="ctr">
              <a:lnSpc>
                <a:spcPct val="140011"/>
              </a:lnSpc>
              <a:buSzPts val="3399"/>
            </a:pPr>
            <a:endParaRPr lang="fr-FR" sz="2600" i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2" algn="ctr">
              <a:lnSpc>
                <a:spcPct val="140011"/>
              </a:lnSpc>
              <a:buSzPts val="3399"/>
            </a:pPr>
            <a:endParaRPr lang="fr-FR" sz="2600" i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1028700" y="785897"/>
            <a:ext cx="10389000" cy="99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9"/>
              <a:buFont typeface="Arial"/>
              <a:buNone/>
            </a:pPr>
            <a:r>
              <a:rPr lang="en-US" sz="4599" b="1" dirty="0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Fonctionsexecutives.com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11483697" y="9471908"/>
            <a:ext cx="66183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Code du projet : S1/4.5/E0037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Montant FEDER approuvé : 1.598.331,75 €.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Coût total : 2.131.109,00 €.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323097" y="9662408"/>
            <a:ext cx="59853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Projet cofinancé par le Fonds européen de développement régional FEDER dans le cadre du programme Interreg V SUDOE 2021 - 2027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7837430" y="9496805"/>
            <a:ext cx="2613140" cy="750307"/>
          </a:xfrm>
          <a:custGeom>
            <a:avLst/>
            <a:gdLst/>
            <a:ahLst/>
            <a:cxnLst/>
            <a:rect l="l" t="t" r="r" b="b"/>
            <a:pathLst>
              <a:path w="2613140" h="750307" extrusionOk="0">
                <a:moveTo>
                  <a:pt x="0" y="0"/>
                </a:moveTo>
                <a:lnTo>
                  <a:pt x="2613140" y="0"/>
                </a:lnTo>
                <a:lnTo>
                  <a:pt x="2613140" y="750307"/>
                </a:lnTo>
                <a:lnTo>
                  <a:pt x="0" y="750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57037" t="29309" r="16914" b="30198"/>
          <a:stretch/>
        </p:blipFill>
        <p:spPr>
          <a:xfrm>
            <a:off x="7357533" y="5093890"/>
            <a:ext cx="3572933" cy="34713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l="27531" t="13506" r="37037" b="12618"/>
          <a:stretch/>
        </p:blipFill>
        <p:spPr>
          <a:xfrm>
            <a:off x="12399432" y="1776746"/>
            <a:ext cx="4859867" cy="63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5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6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8"/>
          <p:cNvCxnSpPr/>
          <p:nvPr/>
        </p:nvCxnSpPr>
        <p:spPr>
          <a:xfrm rot="10709">
            <a:off x="-28618" y="9372830"/>
            <a:ext cx="18345239" cy="0"/>
          </a:xfrm>
          <a:prstGeom prst="straightConnector1">
            <a:avLst/>
          </a:prstGeom>
          <a:noFill/>
          <a:ln w="2857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" name="Google Shape;184;p8"/>
          <p:cNvSpPr txBox="1"/>
          <p:nvPr/>
        </p:nvSpPr>
        <p:spPr>
          <a:xfrm>
            <a:off x="1028701" y="2393237"/>
            <a:ext cx="13720232" cy="273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just" rtl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Electrothérapie pour la rééducation des troubles de la déglutition (orthophonistes)</a:t>
            </a:r>
          </a:p>
          <a:p>
            <a:pPr marL="457200" marR="0" lvl="0" indent="-457200" algn="just" rtl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Orthophoniste EPS Garazi et libérales formées</a:t>
            </a:r>
          </a:p>
          <a:p>
            <a:pPr marR="0" lvl="0" algn="just" rtl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</a:pPr>
            <a:endParaRPr lang="fr-FR" sz="2600" i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2" algn="ctr">
              <a:lnSpc>
                <a:spcPct val="140011"/>
              </a:lnSpc>
              <a:buSzPts val="3399"/>
            </a:pPr>
            <a:endParaRPr lang="fr-FR" sz="2600" i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1028700" y="785897"/>
            <a:ext cx="10389000" cy="99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9"/>
              <a:buFont typeface="Arial"/>
              <a:buNone/>
            </a:pPr>
            <a:r>
              <a:rPr lang="en-US" sz="4599" b="1" dirty="0" err="1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VitalStim</a:t>
            </a:r>
            <a:r>
              <a:rPr lang="en-US" sz="4599" b="1" dirty="0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 Plus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11483697" y="9471908"/>
            <a:ext cx="66183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Code du projet : S1/4.5/E0037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Montant FEDER approuvé : 1.598.331,75 €.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Coût total : 2.131.109,00 €.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323097" y="9662408"/>
            <a:ext cx="59853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Projet cofinancé par le Fonds européen de développement régional FEDER dans le cadre du programme Interreg V SUDOE 2021 - 2027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7837430" y="9496805"/>
            <a:ext cx="2613140" cy="750307"/>
          </a:xfrm>
          <a:custGeom>
            <a:avLst/>
            <a:gdLst/>
            <a:ahLst/>
            <a:cxnLst/>
            <a:rect l="l" t="t" r="r" b="b"/>
            <a:pathLst>
              <a:path w="2613140" h="750307" extrusionOk="0">
                <a:moveTo>
                  <a:pt x="0" y="0"/>
                </a:moveTo>
                <a:lnTo>
                  <a:pt x="2613140" y="0"/>
                </a:lnTo>
                <a:lnTo>
                  <a:pt x="2613140" y="750307"/>
                </a:lnTo>
                <a:lnTo>
                  <a:pt x="0" y="750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37531" t="41753" r="39506" b="9852"/>
          <a:stretch/>
        </p:blipFill>
        <p:spPr>
          <a:xfrm>
            <a:off x="3843866" y="4368800"/>
            <a:ext cx="3149600" cy="4148668"/>
          </a:xfrm>
          <a:prstGeom prst="rect">
            <a:avLst/>
          </a:prstGeom>
        </p:spPr>
      </p:pic>
      <p:pic>
        <p:nvPicPr>
          <p:cNvPr id="13" name="Immagine 2" descr="Immagine che contiene persona, orologio, polso, uomo&#10;&#10;Descrizione generata automaticamente">
            <a:extLst>
              <a:ext uri="{FF2B5EF4-FFF2-40B4-BE49-F238E27FC236}">
                <a16:creationId xmlns:a16="http://schemas.microsoft.com/office/drawing/2014/main" id="{D7A5E313-726E-AD17-88C5-75FDBF10FF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9" r="4146" b="2"/>
          <a:stretch/>
        </p:blipFill>
        <p:spPr>
          <a:xfrm>
            <a:off x="8272519" y="4465281"/>
            <a:ext cx="4356102" cy="4052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2330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6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8"/>
          <p:cNvCxnSpPr/>
          <p:nvPr/>
        </p:nvCxnSpPr>
        <p:spPr>
          <a:xfrm rot="10709">
            <a:off x="-28618" y="9372830"/>
            <a:ext cx="18345239" cy="0"/>
          </a:xfrm>
          <a:prstGeom prst="straightConnector1">
            <a:avLst/>
          </a:prstGeom>
          <a:noFill/>
          <a:ln w="2857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" name="Google Shape;184;p8"/>
          <p:cNvSpPr txBox="1"/>
          <p:nvPr/>
        </p:nvSpPr>
        <p:spPr>
          <a:xfrm>
            <a:off x="1028700" y="2365111"/>
            <a:ext cx="15247620" cy="361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11"/>
              </a:lnSpc>
              <a:buSzPts val="3399"/>
            </a:pPr>
            <a:endParaRPr lang="fr-FR" sz="2600" dirty="0">
              <a:solidFill>
                <a:srgbClr val="00206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>
              <a:lnSpc>
                <a:spcPct val="140011"/>
              </a:lnSpc>
              <a:buSzPts val="3399"/>
            </a:pP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Afin de pourvoir analyser les résultats, nous aurons besoin que les professionnels et les patients remplissent un </a:t>
            </a:r>
            <a:r>
              <a:rPr lang="fr-FR" sz="2600" b="1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document de consentement de recueil des données</a:t>
            </a: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un </a:t>
            </a:r>
            <a:r>
              <a:rPr lang="fr-FR" sz="2600" b="1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questionnaire</a:t>
            </a: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court pour le professionnel et un autre pour le patient, ainsi qu’une </a:t>
            </a:r>
            <a:r>
              <a:rPr lang="fr-FR" sz="2600" b="1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fiche synthétique de suivi</a:t>
            </a: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de prise en charge ; à nous rendre à la fin de l’utilisation des dispositifs.</a:t>
            </a:r>
          </a:p>
          <a:p>
            <a:pPr algn="just">
              <a:lnSpc>
                <a:spcPct val="140011"/>
              </a:lnSpc>
              <a:buSzPts val="3399"/>
            </a:pPr>
            <a:endParaRPr lang="fr-FR" sz="2400" dirty="0">
              <a:solidFill>
                <a:srgbClr val="00206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marR="0" lvl="0" indent="0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1028700" y="831137"/>
            <a:ext cx="10389000" cy="99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9"/>
              <a:buFont typeface="Arial"/>
              <a:buNone/>
            </a:pPr>
            <a:r>
              <a:rPr lang="en-US" sz="4599" b="1" dirty="0" err="1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Recueil</a:t>
            </a:r>
            <a:r>
              <a:rPr lang="en-US" sz="4599" b="1" dirty="0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 des </a:t>
            </a:r>
            <a:r>
              <a:rPr lang="en-US" sz="4599" b="1" dirty="0" err="1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données</a:t>
            </a:r>
            <a:r>
              <a:rPr lang="en-US" sz="4599" b="1" dirty="0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599" b="1" dirty="0" err="1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Revital</a:t>
            </a:r>
            <a:r>
              <a:rPr lang="en-US" sz="4599" b="1" dirty="0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11483697" y="9471908"/>
            <a:ext cx="66183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Code du projet : S1/4.5/E0037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Montant FEDER approuvé : 1.598.331,75 €.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Coût total : 2.131.109,00 €.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323097" y="9662408"/>
            <a:ext cx="59853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Projet cofinancé par le Fonds européen de développement régional FEDER dans le cadre du programme Interreg V SUDOE 2021 - 2027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7837430" y="9496805"/>
            <a:ext cx="2613140" cy="750307"/>
          </a:xfrm>
          <a:custGeom>
            <a:avLst/>
            <a:gdLst/>
            <a:ahLst/>
            <a:cxnLst/>
            <a:rect l="l" t="t" r="r" b="b"/>
            <a:pathLst>
              <a:path w="2613140" h="750307" extrusionOk="0">
                <a:moveTo>
                  <a:pt x="0" y="0"/>
                </a:moveTo>
                <a:lnTo>
                  <a:pt x="2613140" y="0"/>
                </a:lnTo>
                <a:lnTo>
                  <a:pt x="2613140" y="750307"/>
                </a:lnTo>
                <a:lnTo>
                  <a:pt x="0" y="750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733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6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8"/>
          <p:cNvCxnSpPr/>
          <p:nvPr/>
        </p:nvCxnSpPr>
        <p:spPr>
          <a:xfrm rot="10709">
            <a:off x="-28618" y="9372830"/>
            <a:ext cx="18345239" cy="0"/>
          </a:xfrm>
          <a:prstGeom prst="straightConnector1">
            <a:avLst/>
          </a:prstGeom>
          <a:noFill/>
          <a:ln w="2857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" name="Google Shape;184;p8"/>
          <p:cNvSpPr txBox="1"/>
          <p:nvPr/>
        </p:nvSpPr>
        <p:spPr>
          <a:xfrm>
            <a:off x="1028700" y="2365111"/>
            <a:ext cx="15014864" cy="224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11"/>
              </a:lnSpc>
              <a:buSzPts val="3399"/>
            </a:pPr>
            <a:r>
              <a:rPr lang="fr-FR" alt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Tout au long du projet REVITAL, nous restons à disposition des professionnels pour les  accompagner dans l’utilisation de ces technologies. </a:t>
            </a:r>
          </a:p>
          <a:p>
            <a:pPr algn="just">
              <a:lnSpc>
                <a:spcPct val="140011"/>
              </a:lnSpc>
              <a:buSzPts val="3399"/>
            </a:pPr>
            <a:endParaRPr lang="fr-FR" altLang="fr-FR" sz="2600" dirty="0">
              <a:solidFill>
                <a:srgbClr val="00206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>
              <a:lnSpc>
                <a:spcPct val="140011"/>
              </a:lnSpc>
              <a:buSzPts val="3399"/>
            </a:pPr>
            <a:r>
              <a:rPr lang="fr-FR" alt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Si vous avez des questions, n’hésitez pas à me contacter :</a:t>
            </a:r>
            <a:endParaRPr lang="fr-FR" sz="2600" dirty="0">
              <a:solidFill>
                <a:srgbClr val="00206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1028700" y="1212584"/>
            <a:ext cx="10389000" cy="99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9"/>
              <a:buFont typeface="Arial"/>
              <a:buNone/>
            </a:pPr>
            <a:r>
              <a:rPr lang="en-US" sz="4599" b="1" dirty="0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Qui </a:t>
            </a:r>
            <a:r>
              <a:rPr lang="en-US" sz="4599" b="1" dirty="0" err="1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contacter</a:t>
            </a:r>
            <a:r>
              <a:rPr lang="en-US" sz="4599" b="1" dirty="0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11483697" y="9471908"/>
            <a:ext cx="66183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Code du projet : S1/4.5/E0037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Montant FEDER approuvé : 1.598.331,75 €.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Coût total : 2.131.109,00 €.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323097" y="9662408"/>
            <a:ext cx="59853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Projet cofinancé par le Fonds européen de développement régional FEDER dans le cadre du programme Interreg V SUDOE 2021 - 2027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7837430" y="9496805"/>
            <a:ext cx="2613140" cy="750307"/>
          </a:xfrm>
          <a:custGeom>
            <a:avLst/>
            <a:gdLst/>
            <a:ahLst/>
            <a:cxnLst/>
            <a:rect l="l" t="t" r="r" b="b"/>
            <a:pathLst>
              <a:path w="2613140" h="750307" extrusionOk="0">
                <a:moveTo>
                  <a:pt x="0" y="0"/>
                </a:moveTo>
                <a:lnTo>
                  <a:pt x="2613140" y="0"/>
                </a:lnTo>
                <a:lnTo>
                  <a:pt x="2613140" y="750307"/>
                </a:lnTo>
                <a:lnTo>
                  <a:pt x="0" y="750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8" name="Forme automatique 2"/>
          <p:cNvSpPr>
            <a:spLocks noChangeArrowheads="1"/>
          </p:cNvSpPr>
          <p:nvPr/>
        </p:nvSpPr>
        <p:spPr bwMode="auto">
          <a:xfrm>
            <a:off x="4799265" y="4866728"/>
            <a:ext cx="7473734" cy="3425825"/>
          </a:xfrm>
          <a:prstGeom prst="roundRect">
            <a:avLst>
              <a:gd name="adj" fmla="val 13032"/>
            </a:avLst>
          </a:prstGeom>
          <a:solidFill>
            <a:srgbClr val="FDE9D9"/>
          </a:solidFill>
          <a:ln w="9525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Paloma ALVAREZ MORALES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Kinésithérapeute coordinatrice projet REVITAL EPS GARAZI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p.alvarez-morales@ch-cotebasque.fr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06.79.74.55.50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0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6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" name="Google Shape;194;p9"/>
          <p:cNvCxnSpPr/>
          <p:nvPr/>
        </p:nvCxnSpPr>
        <p:spPr>
          <a:xfrm rot="10709">
            <a:off x="-28618" y="9372830"/>
            <a:ext cx="18345239" cy="0"/>
          </a:xfrm>
          <a:prstGeom prst="straightConnector1">
            <a:avLst/>
          </a:prstGeom>
          <a:noFill/>
          <a:ln w="2857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5" name="Google Shape;195;p9"/>
          <p:cNvSpPr txBox="1"/>
          <p:nvPr/>
        </p:nvSpPr>
        <p:spPr>
          <a:xfrm>
            <a:off x="2927729" y="1410514"/>
            <a:ext cx="12432600" cy="7478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lang="en-US" sz="8100" b="1" i="0" u="none" strike="noStrike" cap="none" dirty="0">
                <a:solidFill>
                  <a:srgbClr val="DA5C56"/>
                </a:solidFill>
                <a:latin typeface="Montserrat"/>
                <a:ea typeface="Montserrat"/>
                <a:cs typeface="Montserrat"/>
                <a:sym typeface="Montserrat"/>
              </a:rPr>
              <a:t>MERCI!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120000"/>
              </a:lnSpc>
              <a:buSzPts val="8100"/>
            </a:pPr>
            <a:r>
              <a:rPr lang="en-US" sz="8100" b="1" dirty="0">
                <a:solidFill>
                  <a:srgbClr val="DA5C56"/>
                </a:solidFill>
                <a:latin typeface="Montserrat"/>
                <a:ea typeface="Montserrat"/>
                <a:cs typeface="Montserrat"/>
                <a:sym typeface="Montserrat"/>
              </a:rPr>
              <a:t>MILESKER!</a:t>
            </a:r>
          </a:p>
          <a:p>
            <a:pPr lvl="0" algn="ctr">
              <a:lnSpc>
                <a:spcPct val="120000"/>
              </a:lnSpc>
              <a:buSzPts val="8100"/>
            </a:pPr>
            <a:r>
              <a:rPr lang="en-US" sz="8100" b="1" dirty="0">
                <a:solidFill>
                  <a:srgbClr val="DA5C56"/>
                </a:solidFill>
                <a:latin typeface="Montserrat"/>
                <a:ea typeface="Montserrat"/>
                <a:cs typeface="Montserrat"/>
                <a:sym typeface="Montserrat"/>
              </a:rPr>
              <a:t> ¡GRACIAS!</a:t>
            </a:r>
          </a:p>
          <a:p>
            <a:pPr algn="ctr">
              <a:lnSpc>
                <a:spcPct val="120000"/>
              </a:lnSpc>
              <a:buSzPts val="8100"/>
            </a:pPr>
            <a:r>
              <a:rPr lang="en-US" sz="8100" b="1" dirty="0">
                <a:solidFill>
                  <a:srgbClr val="DA5C56"/>
                </a:solidFill>
                <a:latin typeface="Montserrat"/>
                <a:ea typeface="Montserrat"/>
                <a:cs typeface="Montserrat"/>
                <a:sym typeface="Montserrat"/>
              </a:rPr>
              <a:t> OBRIGADO!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endParaRPr sz="8100" b="1" i="0" u="none" strike="noStrike" cap="none" dirty="0">
              <a:solidFill>
                <a:srgbClr val="DA5C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8613920" y="7933724"/>
            <a:ext cx="1529949" cy="1123605"/>
          </a:xfrm>
          <a:custGeom>
            <a:avLst/>
            <a:gdLst/>
            <a:ahLst/>
            <a:cxnLst/>
            <a:rect l="l" t="t" r="r" b="b"/>
            <a:pathLst>
              <a:path w="1529949" h="1123605" extrusionOk="0">
                <a:moveTo>
                  <a:pt x="0" y="0"/>
                </a:moveTo>
                <a:lnTo>
                  <a:pt x="1529948" y="0"/>
                </a:lnTo>
                <a:lnTo>
                  <a:pt x="1529948" y="1123604"/>
                </a:lnTo>
                <a:lnTo>
                  <a:pt x="0" y="112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7" b="-16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97" name="Google Shape;197;p9"/>
          <p:cNvSpPr/>
          <p:nvPr/>
        </p:nvSpPr>
        <p:spPr>
          <a:xfrm>
            <a:off x="13990371" y="8143737"/>
            <a:ext cx="1718770" cy="794511"/>
          </a:xfrm>
          <a:custGeom>
            <a:avLst/>
            <a:gdLst/>
            <a:ahLst/>
            <a:cxnLst/>
            <a:rect l="l" t="t" r="r" b="b"/>
            <a:pathLst>
              <a:path w="1718770" h="794511" extrusionOk="0">
                <a:moveTo>
                  <a:pt x="0" y="0"/>
                </a:moveTo>
                <a:lnTo>
                  <a:pt x="1718771" y="0"/>
                </a:lnTo>
                <a:lnTo>
                  <a:pt x="1718771" y="794511"/>
                </a:lnTo>
                <a:lnTo>
                  <a:pt x="0" y="794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27" r="-227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98" name="Google Shape;198;p9"/>
          <p:cNvSpPr/>
          <p:nvPr/>
        </p:nvSpPr>
        <p:spPr>
          <a:xfrm>
            <a:off x="3251934" y="8283814"/>
            <a:ext cx="1745692" cy="514356"/>
          </a:xfrm>
          <a:custGeom>
            <a:avLst/>
            <a:gdLst/>
            <a:ahLst/>
            <a:cxnLst/>
            <a:rect l="l" t="t" r="r" b="b"/>
            <a:pathLst>
              <a:path w="1745692" h="514356" extrusionOk="0">
                <a:moveTo>
                  <a:pt x="0" y="0"/>
                </a:moveTo>
                <a:lnTo>
                  <a:pt x="1745692" y="0"/>
                </a:lnTo>
                <a:lnTo>
                  <a:pt x="1745692" y="514356"/>
                </a:lnTo>
                <a:lnTo>
                  <a:pt x="0" y="514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301" b="-300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99" name="Google Shape;199;p9"/>
          <p:cNvSpPr/>
          <p:nvPr/>
        </p:nvSpPr>
        <p:spPr>
          <a:xfrm>
            <a:off x="120459" y="7924348"/>
            <a:ext cx="1630858" cy="1095586"/>
          </a:xfrm>
          <a:custGeom>
            <a:avLst/>
            <a:gdLst/>
            <a:ahLst/>
            <a:cxnLst/>
            <a:rect l="l" t="t" r="r" b="b"/>
            <a:pathLst>
              <a:path w="1630858" h="1095586" extrusionOk="0">
                <a:moveTo>
                  <a:pt x="0" y="0"/>
                </a:moveTo>
                <a:lnTo>
                  <a:pt x="1630859" y="0"/>
                </a:lnTo>
                <a:lnTo>
                  <a:pt x="1630859" y="1095587"/>
                </a:lnTo>
                <a:lnTo>
                  <a:pt x="0" y="1095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186" b="-186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00" name="Google Shape;200;p9"/>
          <p:cNvSpPr/>
          <p:nvPr/>
        </p:nvSpPr>
        <p:spPr>
          <a:xfrm>
            <a:off x="5122265" y="8107233"/>
            <a:ext cx="3136809" cy="708312"/>
          </a:xfrm>
          <a:custGeom>
            <a:avLst/>
            <a:gdLst/>
            <a:ahLst/>
            <a:cxnLst/>
            <a:rect l="l" t="t" r="r" b="b"/>
            <a:pathLst>
              <a:path w="3136809" h="708312" extrusionOk="0">
                <a:moveTo>
                  <a:pt x="0" y="0"/>
                </a:moveTo>
                <a:lnTo>
                  <a:pt x="3136809" y="0"/>
                </a:lnTo>
                <a:lnTo>
                  <a:pt x="3136809" y="708312"/>
                </a:lnTo>
                <a:lnTo>
                  <a:pt x="0" y="708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181" b="-180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01" name="Google Shape;201;p9"/>
          <p:cNvSpPr/>
          <p:nvPr/>
        </p:nvSpPr>
        <p:spPr>
          <a:xfrm>
            <a:off x="16004557" y="8036661"/>
            <a:ext cx="2114235" cy="779448"/>
          </a:xfrm>
          <a:custGeom>
            <a:avLst/>
            <a:gdLst/>
            <a:ahLst/>
            <a:cxnLst/>
            <a:rect l="l" t="t" r="r" b="b"/>
            <a:pathLst>
              <a:path w="2114235" h="779448" extrusionOk="0">
                <a:moveTo>
                  <a:pt x="0" y="0"/>
                </a:moveTo>
                <a:lnTo>
                  <a:pt x="2114235" y="0"/>
                </a:lnTo>
                <a:lnTo>
                  <a:pt x="2114235" y="779448"/>
                </a:lnTo>
                <a:lnTo>
                  <a:pt x="0" y="77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t="-6" b="-5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02" name="Google Shape;202;p9"/>
          <p:cNvSpPr/>
          <p:nvPr/>
        </p:nvSpPr>
        <p:spPr>
          <a:xfrm>
            <a:off x="2106164" y="7933724"/>
            <a:ext cx="853554" cy="1095587"/>
          </a:xfrm>
          <a:custGeom>
            <a:avLst/>
            <a:gdLst/>
            <a:ahLst/>
            <a:cxnLst/>
            <a:rect l="l" t="t" r="r" b="b"/>
            <a:pathLst>
              <a:path w="853554" h="1095587" extrusionOk="0">
                <a:moveTo>
                  <a:pt x="0" y="0"/>
                </a:moveTo>
                <a:lnTo>
                  <a:pt x="853554" y="0"/>
                </a:lnTo>
                <a:lnTo>
                  <a:pt x="853554" y="1095586"/>
                </a:lnTo>
                <a:lnTo>
                  <a:pt x="0" y="1095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t="-41" b="-40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03" name="Google Shape;203;p9"/>
          <p:cNvSpPr/>
          <p:nvPr/>
        </p:nvSpPr>
        <p:spPr>
          <a:xfrm>
            <a:off x="11866840" y="8091657"/>
            <a:ext cx="1740387" cy="760973"/>
          </a:xfrm>
          <a:custGeom>
            <a:avLst/>
            <a:gdLst/>
            <a:ahLst/>
            <a:cxnLst/>
            <a:rect l="l" t="t" r="r" b="b"/>
            <a:pathLst>
              <a:path w="1740387" h="760973" extrusionOk="0">
                <a:moveTo>
                  <a:pt x="0" y="0"/>
                </a:moveTo>
                <a:lnTo>
                  <a:pt x="1740388" y="0"/>
                </a:lnTo>
                <a:lnTo>
                  <a:pt x="1740388" y="760973"/>
                </a:lnTo>
                <a:lnTo>
                  <a:pt x="0" y="760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t="-1" b="-1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04" name="Google Shape;204;p9"/>
          <p:cNvSpPr txBox="1"/>
          <p:nvPr/>
        </p:nvSpPr>
        <p:spPr>
          <a:xfrm>
            <a:off x="11483697" y="9471908"/>
            <a:ext cx="66183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Code du projet : S1/4.5/E0037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Montant FEDER approuvé : 1.598.331,75 €.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Coût total : 2.131.109,00 €.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323097" y="9662408"/>
            <a:ext cx="59853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Projet cofinancé par le Fonds européen de développement régional FEDER dans le cadre du programme Interreg V SUDOE 2021 - 2027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7837430" y="9496805"/>
            <a:ext cx="2613140" cy="750307"/>
          </a:xfrm>
          <a:custGeom>
            <a:avLst/>
            <a:gdLst/>
            <a:ahLst/>
            <a:cxnLst/>
            <a:rect l="l" t="t" r="r" b="b"/>
            <a:pathLst>
              <a:path w="2613140" h="750307" extrusionOk="0">
                <a:moveTo>
                  <a:pt x="0" y="0"/>
                </a:moveTo>
                <a:lnTo>
                  <a:pt x="2613140" y="0"/>
                </a:lnTo>
                <a:lnTo>
                  <a:pt x="2613140" y="750307"/>
                </a:lnTo>
                <a:lnTo>
                  <a:pt x="0" y="750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pic>
        <p:nvPicPr>
          <p:cNvPr id="207" name="Google Shape;207;p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031550" y="7484975"/>
            <a:ext cx="2024776" cy="19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6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oogle Shape;105;p2"/>
          <p:cNvCxnSpPr/>
          <p:nvPr/>
        </p:nvCxnSpPr>
        <p:spPr>
          <a:xfrm rot="10709">
            <a:off x="-28618" y="9372830"/>
            <a:ext cx="18345239" cy="0"/>
          </a:xfrm>
          <a:prstGeom prst="straightConnector1">
            <a:avLst/>
          </a:prstGeom>
          <a:noFill/>
          <a:ln w="2857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2"/>
          <p:cNvSpPr/>
          <p:nvPr/>
        </p:nvSpPr>
        <p:spPr>
          <a:xfrm>
            <a:off x="8613920" y="7933724"/>
            <a:ext cx="1529949" cy="1123605"/>
          </a:xfrm>
          <a:custGeom>
            <a:avLst/>
            <a:gdLst/>
            <a:ahLst/>
            <a:cxnLst/>
            <a:rect l="l" t="t" r="r" b="b"/>
            <a:pathLst>
              <a:path w="1529949" h="1123605" extrusionOk="0">
                <a:moveTo>
                  <a:pt x="0" y="0"/>
                </a:moveTo>
                <a:lnTo>
                  <a:pt x="1529948" y="0"/>
                </a:lnTo>
                <a:lnTo>
                  <a:pt x="1529948" y="1123604"/>
                </a:lnTo>
                <a:lnTo>
                  <a:pt x="0" y="1123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7" b="-16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07" name="Google Shape;107;p2"/>
          <p:cNvSpPr/>
          <p:nvPr/>
        </p:nvSpPr>
        <p:spPr>
          <a:xfrm>
            <a:off x="13990371" y="8143737"/>
            <a:ext cx="1718770" cy="794511"/>
          </a:xfrm>
          <a:custGeom>
            <a:avLst/>
            <a:gdLst/>
            <a:ahLst/>
            <a:cxnLst/>
            <a:rect l="l" t="t" r="r" b="b"/>
            <a:pathLst>
              <a:path w="1718770" h="794511" extrusionOk="0">
                <a:moveTo>
                  <a:pt x="0" y="0"/>
                </a:moveTo>
                <a:lnTo>
                  <a:pt x="1718771" y="0"/>
                </a:lnTo>
                <a:lnTo>
                  <a:pt x="1718771" y="794511"/>
                </a:lnTo>
                <a:lnTo>
                  <a:pt x="0" y="794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27" r="-227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08" name="Google Shape;108;p2"/>
          <p:cNvSpPr/>
          <p:nvPr/>
        </p:nvSpPr>
        <p:spPr>
          <a:xfrm>
            <a:off x="3251934" y="8283814"/>
            <a:ext cx="1745692" cy="514356"/>
          </a:xfrm>
          <a:custGeom>
            <a:avLst/>
            <a:gdLst/>
            <a:ahLst/>
            <a:cxnLst/>
            <a:rect l="l" t="t" r="r" b="b"/>
            <a:pathLst>
              <a:path w="1745692" h="514356" extrusionOk="0">
                <a:moveTo>
                  <a:pt x="0" y="0"/>
                </a:moveTo>
                <a:lnTo>
                  <a:pt x="1745692" y="0"/>
                </a:lnTo>
                <a:lnTo>
                  <a:pt x="1745692" y="514356"/>
                </a:lnTo>
                <a:lnTo>
                  <a:pt x="0" y="514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301" b="-300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09" name="Google Shape;109;p2"/>
          <p:cNvSpPr/>
          <p:nvPr/>
        </p:nvSpPr>
        <p:spPr>
          <a:xfrm>
            <a:off x="120459" y="7924348"/>
            <a:ext cx="1630858" cy="1095586"/>
          </a:xfrm>
          <a:custGeom>
            <a:avLst/>
            <a:gdLst/>
            <a:ahLst/>
            <a:cxnLst/>
            <a:rect l="l" t="t" r="r" b="b"/>
            <a:pathLst>
              <a:path w="1630858" h="1095586" extrusionOk="0">
                <a:moveTo>
                  <a:pt x="0" y="0"/>
                </a:moveTo>
                <a:lnTo>
                  <a:pt x="1630859" y="0"/>
                </a:lnTo>
                <a:lnTo>
                  <a:pt x="1630859" y="1095587"/>
                </a:lnTo>
                <a:lnTo>
                  <a:pt x="0" y="1095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186" b="-186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10" name="Google Shape;110;p2"/>
          <p:cNvSpPr/>
          <p:nvPr/>
        </p:nvSpPr>
        <p:spPr>
          <a:xfrm>
            <a:off x="5122265" y="8107233"/>
            <a:ext cx="3136809" cy="708312"/>
          </a:xfrm>
          <a:custGeom>
            <a:avLst/>
            <a:gdLst/>
            <a:ahLst/>
            <a:cxnLst/>
            <a:rect l="l" t="t" r="r" b="b"/>
            <a:pathLst>
              <a:path w="3136809" h="708312" extrusionOk="0">
                <a:moveTo>
                  <a:pt x="0" y="0"/>
                </a:moveTo>
                <a:lnTo>
                  <a:pt x="3136809" y="0"/>
                </a:lnTo>
                <a:lnTo>
                  <a:pt x="3136809" y="708312"/>
                </a:lnTo>
                <a:lnTo>
                  <a:pt x="0" y="708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181" b="-180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11" name="Google Shape;111;p2"/>
          <p:cNvSpPr/>
          <p:nvPr/>
        </p:nvSpPr>
        <p:spPr>
          <a:xfrm>
            <a:off x="16004557" y="8036661"/>
            <a:ext cx="2114235" cy="779448"/>
          </a:xfrm>
          <a:custGeom>
            <a:avLst/>
            <a:gdLst/>
            <a:ahLst/>
            <a:cxnLst/>
            <a:rect l="l" t="t" r="r" b="b"/>
            <a:pathLst>
              <a:path w="2114235" h="779448" extrusionOk="0">
                <a:moveTo>
                  <a:pt x="0" y="0"/>
                </a:moveTo>
                <a:lnTo>
                  <a:pt x="2114235" y="0"/>
                </a:lnTo>
                <a:lnTo>
                  <a:pt x="2114235" y="779448"/>
                </a:lnTo>
                <a:lnTo>
                  <a:pt x="0" y="779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t="-6" b="-5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12" name="Google Shape;112;p2"/>
          <p:cNvSpPr/>
          <p:nvPr/>
        </p:nvSpPr>
        <p:spPr>
          <a:xfrm>
            <a:off x="2106164" y="7933724"/>
            <a:ext cx="853554" cy="1095587"/>
          </a:xfrm>
          <a:custGeom>
            <a:avLst/>
            <a:gdLst/>
            <a:ahLst/>
            <a:cxnLst/>
            <a:rect l="l" t="t" r="r" b="b"/>
            <a:pathLst>
              <a:path w="853554" h="1095587" extrusionOk="0">
                <a:moveTo>
                  <a:pt x="0" y="0"/>
                </a:moveTo>
                <a:lnTo>
                  <a:pt x="853554" y="0"/>
                </a:lnTo>
                <a:lnTo>
                  <a:pt x="853554" y="1095586"/>
                </a:lnTo>
                <a:lnTo>
                  <a:pt x="0" y="1095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t="-41" b="-40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13" name="Google Shape;113;p2"/>
          <p:cNvSpPr/>
          <p:nvPr/>
        </p:nvSpPr>
        <p:spPr>
          <a:xfrm>
            <a:off x="11866840" y="8091657"/>
            <a:ext cx="1740387" cy="760973"/>
          </a:xfrm>
          <a:custGeom>
            <a:avLst/>
            <a:gdLst/>
            <a:ahLst/>
            <a:cxnLst/>
            <a:rect l="l" t="t" r="r" b="b"/>
            <a:pathLst>
              <a:path w="1740387" h="760973" extrusionOk="0">
                <a:moveTo>
                  <a:pt x="0" y="0"/>
                </a:moveTo>
                <a:lnTo>
                  <a:pt x="1740388" y="0"/>
                </a:lnTo>
                <a:lnTo>
                  <a:pt x="1740388" y="760973"/>
                </a:lnTo>
                <a:lnTo>
                  <a:pt x="0" y="760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t="-1" b="-1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14" name="Google Shape;114;p2"/>
          <p:cNvSpPr txBox="1"/>
          <p:nvPr/>
        </p:nvSpPr>
        <p:spPr>
          <a:xfrm>
            <a:off x="7364715" y="744477"/>
            <a:ext cx="98880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Revitalisation</a:t>
            </a:r>
            <a:r>
              <a:rPr lang="en-US" sz="30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socio-</a:t>
            </a:r>
            <a:r>
              <a:rPr lang="en-US" sz="30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économique</a:t>
            </a:r>
            <a:r>
              <a:rPr lang="en-US" sz="30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des zones </a:t>
            </a:r>
            <a:r>
              <a:rPr lang="en-US" sz="30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faiblement</a:t>
            </a:r>
            <a:r>
              <a:rPr lang="en-US" sz="30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peuplées</a:t>
            </a:r>
            <a:r>
              <a:rPr lang="en-US" sz="30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grâce à la </a:t>
            </a:r>
            <a:r>
              <a:rPr lang="en-US" sz="30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télémédecine</a:t>
            </a:r>
            <a:r>
              <a:rPr lang="en-US" sz="30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clinique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935888" y="744477"/>
            <a:ext cx="6046663" cy="1736171"/>
          </a:xfrm>
          <a:custGeom>
            <a:avLst/>
            <a:gdLst/>
            <a:ahLst/>
            <a:cxnLst/>
            <a:rect l="l" t="t" r="r" b="b"/>
            <a:pathLst>
              <a:path w="6046663" h="1736171" extrusionOk="0">
                <a:moveTo>
                  <a:pt x="0" y="0"/>
                </a:moveTo>
                <a:lnTo>
                  <a:pt x="6046664" y="0"/>
                </a:lnTo>
                <a:lnTo>
                  <a:pt x="6046664" y="1736171"/>
                </a:lnTo>
                <a:lnTo>
                  <a:pt x="0" y="17361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pic>
        <p:nvPicPr>
          <p:cNvPr id="116" name="Google Shape;116;p2"/>
          <p:cNvPicPr preferRelativeResize="0"/>
          <p:nvPr/>
        </p:nvPicPr>
        <p:blipFill rotWithShape="1">
          <a:blip r:embed="rId12">
            <a:alphaModFix amt="20000"/>
          </a:blip>
          <a:srcRect t="33020" r="28866"/>
          <a:stretch/>
        </p:blipFill>
        <p:spPr>
          <a:xfrm>
            <a:off x="0" y="3181350"/>
            <a:ext cx="13049252" cy="6143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 txBox="1"/>
          <p:nvPr/>
        </p:nvSpPr>
        <p:spPr>
          <a:xfrm>
            <a:off x="11483697" y="9471908"/>
            <a:ext cx="66183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Code du projet : S1/4.5/E0037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Montant FEDER approuvé : 1.598.331,75 €.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Coût total : 2.131.109,00 €.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323097" y="9662408"/>
            <a:ext cx="59853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Projet cofinancé par le Fonds européen de développement régional FEDER dans le cadre du programme Interreg V SUDOE 2021 - 2027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7837430" y="9496805"/>
            <a:ext cx="2613140" cy="750307"/>
          </a:xfrm>
          <a:custGeom>
            <a:avLst/>
            <a:gdLst/>
            <a:ahLst/>
            <a:cxnLst/>
            <a:rect l="l" t="t" r="r" b="b"/>
            <a:pathLst>
              <a:path w="2613140" h="750307" extrusionOk="0">
                <a:moveTo>
                  <a:pt x="0" y="0"/>
                </a:moveTo>
                <a:lnTo>
                  <a:pt x="2613140" y="0"/>
                </a:lnTo>
                <a:lnTo>
                  <a:pt x="2613140" y="750307"/>
                </a:lnTo>
                <a:lnTo>
                  <a:pt x="0" y="750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pic>
        <p:nvPicPr>
          <p:cNvPr id="120" name="Google Shape;120;p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882476" y="7508056"/>
            <a:ext cx="2114249" cy="19890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438996" y="3690852"/>
            <a:ext cx="9277004" cy="12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3400" b="1" dirty="0">
                <a:solidFill>
                  <a:srgbClr val="DB5D58"/>
                </a:solidFill>
                <a:latin typeface="Montserrat" panose="020B0604020202020204" charset="0"/>
                <a:ea typeface="Montserrat" panose="020B0604020202020204" charset="0"/>
                <a:cs typeface="Montserrat" panose="020B0604020202020204" charset="0"/>
              </a:rPr>
              <a:t>PRESENTATION DU PROJET PILOTE</a:t>
            </a:r>
            <a:endParaRPr lang="fr-FR" sz="3400" dirty="0">
              <a:latin typeface="Open Sans" panose="020B0604020202020204" charset="0"/>
              <a:ea typeface="Open Sans" panose="020B0604020202020204" charset="0"/>
            </a:endParaRPr>
          </a:p>
          <a:p>
            <a:pPr algn="ctr">
              <a:lnSpc>
                <a:spcPct val="115000"/>
              </a:lnSpc>
            </a:pPr>
            <a:r>
              <a:rPr lang="fr-FR" sz="3400" b="1" dirty="0">
                <a:solidFill>
                  <a:srgbClr val="DB5D58"/>
                </a:solidFill>
                <a:latin typeface="Montserrat" panose="020B0604020202020204" charset="0"/>
                <a:ea typeface="Montserrat" panose="020B0604020202020204" charset="0"/>
                <a:cs typeface="Montserrat" panose="020B0604020202020204" charset="0"/>
              </a:rPr>
              <a:t>EPS GARAZI </a:t>
            </a:r>
            <a:endParaRPr lang="fr-FR" sz="3400" dirty="0">
              <a:effectLst/>
              <a:latin typeface="Open Sans" panose="020B0604020202020204" charset="0"/>
              <a:ea typeface="Open Sans" panose="020B060402020202020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231057" y="6645924"/>
            <a:ext cx="8085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 Mai 2025 </a:t>
            </a:r>
          </a:p>
          <a:p>
            <a:r>
              <a:rPr lang="fr-FR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Rencontre ville-hôpital organisée par le CPTS</a:t>
            </a:r>
            <a:endParaRPr lang="fr-FR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6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8"/>
          <p:cNvCxnSpPr/>
          <p:nvPr/>
        </p:nvCxnSpPr>
        <p:spPr>
          <a:xfrm rot="10709">
            <a:off x="-28618" y="9372830"/>
            <a:ext cx="18345239" cy="0"/>
          </a:xfrm>
          <a:prstGeom prst="straightConnector1">
            <a:avLst/>
          </a:prstGeom>
          <a:noFill/>
          <a:ln w="2857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" name="Google Shape;184;p8"/>
          <p:cNvSpPr txBox="1"/>
          <p:nvPr/>
        </p:nvSpPr>
        <p:spPr>
          <a:xfrm>
            <a:off x="1028700" y="2365111"/>
            <a:ext cx="10389000" cy="542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 panose="020B0604020202020204" pitchFamily="34" charset="0"/>
              <a:buChar char="•"/>
            </a:pPr>
            <a:r>
              <a:rPr lang="fr-FR" sz="3399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Qu’est-ce que c’est le projet </a:t>
            </a:r>
            <a:r>
              <a:rPr lang="fr-FR" sz="3399" dirty="0" err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Revital</a:t>
            </a:r>
            <a:r>
              <a:rPr lang="fr-FR" sz="3399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marL="457200" marR="0" lvl="0" indent="-457200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 panose="020B0604020202020204" pitchFamily="34" charset="0"/>
              <a:buChar char="•"/>
            </a:pPr>
            <a:r>
              <a:rPr lang="fr-FR" sz="3399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Territoires </a:t>
            </a:r>
          </a:p>
          <a:p>
            <a:pPr marL="457200" marR="0" lvl="0" indent="-457200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 panose="020B0604020202020204" pitchFamily="34" charset="0"/>
              <a:buChar char="•"/>
            </a:pPr>
            <a:r>
              <a:rPr lang="fr-FR" sz="3399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Dispositifs et étapes EPS </a:t>
            </a:r>
            <a:r>
              <a:rPr lang="fr-FR" sz="3399" dirty="0" err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Garazi</a:t>
            </a:r>
            <a:endParaRPr lang="fr-FR" sz="3399" b="0" i="0" u="none" strike="noStrike" cap="none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 panose="020B0604020202020204" pitchFamily="34" charset="0"/>
              <a:buChar char="•"/>
            </a:pPr>
            <a:r>
              <a:rPr lang="fr-FR" sz="3399" b="0" i="0" u="none" strike="noStrike" cap="none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Présentation des dispositifs</a:t>
            </a:r>
          </a:p>
          <a:p>
            <a:pPr marL="457200" marR="0" lvl="0" indent="-457200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 panose="020B0604020202020204" pitchFamily="34" charset="0"/>
              <a:buChar char="•"/>
            </a:pPr>
            <a:r>
              <a:rPr lang="fr-FR" sz="3399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Recueil des données</a:t>
            </a:r>
          </a:p>
          <a:p>
            <a:pPr marL="457200" marR="0" lvl="0" indent="-457200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 panose="020B0604020202020204" pitchFamily="34" charset="0"/>
              <a:buChar char="•"/>
            </a:pPr>
            <a:r>
              <a:rPr lang="fr-FR" sz="3399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Qui contacter?</a:t>
            </a:r>
          </a:p>
          <a:p>
            <a:pPr marL="457200" marR="0" lvl="0" indent="-457200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 panose="020B0604020202020204" pitchFamily="34" charset="0"/>
              <a:buChar char="•"/>
            </a:pPr>
            <a:endParaRPr lang="en-US" sz="3399" b="0" i="0" u="none" strike="noStrike" cap="none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1028700" y="1212584"/>
            <a:ext cx="10389000" cy="99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9"/>
              <a:buFont typeface="Arial"/>
              <a:buNone/>
            </a:pPr>
            <a:r>
              <a:rPr lang="en-US" sz="4599" b="1" dirty="0" err="1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Revital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2315235" y="7764546"/>
            <a:ext cx="12571048" cy="1593996"/>
          </a:xfrm>
          <a:custGeom>
            <a:avLst/>
            <a:gdLst/>
            <a:ahLst/>
            <a:cxnLst/>
            <a:rect l="l" t="t" r="r" b="b"/>
            <a:pathLst>
              <a:path w="12571048" h="1593996" extrusionOk="0">
                <a:moveTo>
                  <a:pt x="0" y="0"/>
                </a:moveTo>
                <a:lnTo>
                  <a:pt x="12571049" y="0"/>
                </a:lnTo>
                <a:lnTo>
                  <a:pt x="12571049" y="1593996"/>
                </a:lnTo>
                <a:lnTo>
                  <a:pt x="0" y="1593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 b="-84969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87" name="Google Shape;187;p8"/>
          <p:cNvSpPr txBox="1"/>
          <p:nvPr/>
        </p:nvSpPr>
        <p:spPr>
          <a:xfrm>
            <a:off x="11483697" y="9471908"/>
            <a:ext cx="66183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Code du projet : S1/4.5/E0037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Montant FEDER approuvé : 1.598.331,75 €.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Coût total : 2.131.109,00 €.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323097" y="9662408"/>
            <a:ext cx="59853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Projet cofinancé par le Fonds européen de développement régional FEDER dans le cadre du programme Interreg V SUDOE 2021 - 2027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7837430" y="9496805"/>
            <a:ext cx="2613140" cy="750307"/>
          </a:xfrm>
          <a:custGeom>
            <a:avLst/>
            <a:gdLst/>
            <a:ahLst/>
            <a:cxnLst/>
            <a:rect l="l" t="t" r="r" b="b"/>
            <a:pathLst>
              <a:path w="2613140" h="750307" extrusionOk="0">
                <a:moveTo>
                  <a:pt x="0" y="0"/>
                </a:moveTo>
                <a:lnTo>
                  <a:pt x="2613140" y="0"/>
                </a:lnTo>
                <a:lnTo>
                  <a:pt x="2613140" y="750307"/>
                </a:lnTo>
                <a:lnTo>
                  <a:pt x="0" y="750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6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8"/>
          <p:cNvCxnSpPr/>
          <p:nvPr/>
        </p:nvCxnSpPr>
        <p:spPr>
          <a:xfrm rot="10709">
            <a:off x="-28618" y="9372830"/>
            <a:ext cx="18345239" cy="0"/>
          </a:xfrm>
          <a:prstGeom prst="straightConnector1">
            <a:avLst/>
          </a:prstGeom>
          <a:noFill/>
          <a:ln w="2857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" name="Google Shape;184;p8"/>
          <p:cNvSpPr txBox="1"/>
          <p:nvPr/>
        </p:nvSpPr>
        <p:spPr>
          <a:xfrm>
            <a:off x="1043246" y="2464437"/>
            <a:ext cx="15413875" cy="572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endParaRPr lang="fr-FR" sz="2400" dirty="0">
              <a:solidFill>
                <a:srgbClr val="00206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REVITAL est un projet commun entre plusieurs partenaires portugais, espagnols et français, cofinancé par le programme </a:t>
            </a:r>
            <a:r>
              <a:rPr lang="fr-FR" sz="2600" dirty="0" err="1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Interreg</a:t>
            </a: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Sudoe</a:t>
            </a: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à travers le Fonds Européen de Développement Régional (FEDER) de l’Union Européenne.</a:t>
            </a:r>
          </a:p>
          <a:p>
            <a:pPr algn="just"/>
            <a:endParaRPr lang="fr-FR" sz="2400" dirty="0">
              <a:solidFill>
                <a:srgbClr val="00206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fr-FR" sz="24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 </a:t>
            </a:r>
          </a:p>
          <a:p>
            <a:pPr algn="just"/>
            <a:endParaRPr lang="fr-FR" sz="2400" dirty="0">
              <a:solidFill>
                <a:srgbClr val="00206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endParaRPr lang="fr-FR" sz="2400" b="1" dirty="0">
              <a:solidFill>
                <a:srgbClr val="00206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endParaRPr lang="fr-FR" sz="2400" b="1" dirty="0">
              <a:solidFill>
                <a:srgbClr val="00206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endParaRPr lang="fr-FR" sz="2400" b="1" dirty="0">
              <a:solidFill>
                <a:srgbClr val="00206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fr-FR" sz="2600" b="1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Objectif:</a:t>
            </a: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améliorer la prise en soins des personnes habitant en milieu rural en déployant des outils technologiques, ainsi que d’étudier la façon à travers laquelle l’implantation des nouvelles technologies pourrait être favorisée comme une source de création d’emploi dans ces zones. </a:t>
            </a:r>
          </a:p>
          <a:p>
            <a:pPr algn="just"/>
            <a:r>
              <a:rPr lang="fr-FR" sz="24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 </a:t>
            </a:r>
          </a:p>
        </p:txBody>
      </p:sp>
      <p:sp>
        <p:nvSpPr>
          <p:cNvPr id="185" name="Google Shape;185;p8"/>
          <p:cNvSpPr txBox="1"/>
          <p:nvPr/>
        </p:nvSpPr>
        <p:spPr>
          <a:xfrm>
            <a:off x="1028700" y="1212584"/>
            <a:ext cx="16112144" cy="99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9"/>
              <a:buFont typeface="Arial"/>
              <a:buNone/>
            </a:pPr>
            <a:r>
              <a:rPr lang="en-US" sz="4599" b="1" dirty="0" err="1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Qu’est-ce</a:t>
            </a:r>
            <a:r>
              <a:rPr lang="en-US" sz="4599" b="1" dirty="0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4599" b="1" dirty="0" err="1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c’est</a:t>
            </a:r>
            <a:r>
              <a:rPr lang="en-US" sz="4599" b="1" dirty="0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 le </a:t>
            </a:r>
            <a:r>
              <a:rPr lang="en-US" sz="4599" b="1" dirty="0" err="1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projet</a:t>
            </a:r>
            <a:r>
              <a:rPr lang="en-US" sz="4599" b="1" dirty="0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599" b="1" dirty="0" err="1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Revital</a:t>
            </a:r>
            <a:r>
              <a:rPr lang="en-US" sz="4599" b="1" dirty="0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11483697" y="9471908"/>
            <a:ext cx="66183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Code du projet : S1/4.5/E0037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Montant FEDER approuvé : 1.598.331,75 €.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Coût total : 2.131.109,00 €.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323097" y="9662408"/>
            <a:ext cx="59853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Projet cofinancé par le Fonds européen de développement régional FEDER dans le cadre du programme Interreg V SUDOE 2021 - 2027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7837430" y="9496805"/>
            <a:ext cx="2613140" cy="750307"/>
          </a:xfrm>
          <a:custGeom>
            <a:avLst/>
            <a:gdLst/>
            <a:ahLst/>
            <a:cxnLst/>
            <a:rect l="l" t="t" r="r" b="b"/>
            <a:pathLst>
              <a:path w="2613140" h="750307" extrusionOk="0">
                <a:moveTo>
                  <a:pt x="0" y="0"/>
                </a:moveTo>
                <a:lnTo>
                  <a:pt x="2613140" y="0"/>
                </a:lnTo>
                <a:lnTo>
                  <a:pt x="2613140" y="750307"/>
                </a:lnTo>
                <a:lnTo>
                  <a:pt x="0" y="750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45" y="4499670"/>
            <a:ext cx="17996952" cy="11339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8302" y="4072913"/>
            <a:ext cx="2115495" cy="19874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100" y="6456289"/>
            <a:ext cx="2212285" cy="6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8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6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8"/>
          <p:cNvCxnSpPr/>
          <p:nvPr/>
        </p:nvCxnSpPr>
        <p:spPr>
          <a:xfrm rot="10709">
            <a:off x="-28618" y="9372830"/>
            <a:ext cx="18345239" cy="0"/>
          </a:xfrm>
          <a:prstGeom prst="straightConnector1">
            <a:avLst/>
          </a:prstGeom>
          <a:noFill/>
          <a:ln w="2857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" name="Google Shape;184;p8"/>
          <p:cNvSpPr txBox="1"/>
          <p:nvPr/>
        </p:nvSpPr>
        <p:spPr>
          <a:xfrm>
            <a:off x="1043246" y="2464437"/>
            <a:ext cx="15413875" cy="357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fr-FR" sz="24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 </a:t>
            </a:r>
            <a:endParaRPr lang="fr-FR" sz="2600" dirty="0">
              <a:solidFill>
                <a:srgbClr val="00206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Actuellement nous réalisons 3 expériences pilote:</a:t>
            </a:r>
          </a:p>
          <a:p>
            <a:pPr marL="342900" indent="-342900" algn="just">
              <a:buFontTx/>
              <a:buChar char="-"/>
            </a:pP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St-Jean-Pied-de-Port en Franc</a:t>
            </a:r>
            <a:r>
              <a:rPr lang="fr-FR" sz="2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 Cantons </a:t>
            </a:r>
            <a:r>
              <a:rPr lang="fr-FR" sz="260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Baigorry</a:t>
            </a:r>
            <a:r>
              <a:rPr lang="fr-FR" sz="26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-Garazi et </a:t>
            </a:r>
            <a:r>
              <a:rPr lang="fr-FR" sz="2600" dirty="0" err="1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Iholdi-Ostibarret</a:t>
            </a:r>
            <a:r>
              <a:rPr lang="fr-FR" sz="26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mais aussi des personnes pouvant se déplacer à l’EPS Garazi </a:t>
            </a:r>
            <a:endParaRPr lang="fr-FR" sz="26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Castelo Branco au Portugal </a:t>
            </a:r>
          </a:p>
          <a:p>
            <a:pPr marL="342900" indent="-342900" algn="just">
              <a:buFontTx/>
              <a:buChar char="-"/>
            </a:pP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Castille-et-Léon en Espagne. </a:t>
            </a:r>
          </a:p>
          <a:p>
            <a:pPr algn="just"/>
            <a:endParaRPr lang="fr-FR" sz="2600" dirty="0">
              <a:solidFill>
                <a:srgbClr val="00206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L’EPS </a:t>
            </a:r>
            <a:r>
              <a:rPr lang="fr-FR" sz="2600" dirty="0" err="1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Garazi</a:t>
            </a: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est le centre coordinateur du projet à Saint-Jean-Pied-de-Port. </a:t>
            </a:r>
          </a:p>
          <a:p>
            <a:pPr algn="just"/>
            <a:r>
              <a:rPr lang="fr-FR" sz="2600" dirty="0"/>
              <a:t> </a:t>
            </a:r>
          </a:p>
        </p:txBody>
      </p:sp>
      <p:sp>
        <p:nvSpPr>
          <p:cNvPr id="185" name="Google Shape;185;p8"/>
          <p:cNvSpPr txBox="1"/>
          <p:nvPr/>
        </p:nvSpPr>
        <p:spPr>
          <a:xfrm>
            <a:off x="1028700" y="1212584"/>
            <a:ext cx="16112144" cy="99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9"/>
              <a:buFont typeface="Arial"/>
              <a:buNone/>
            </a:pPr>
            <a:r>
              <a:rPr lang="en-US" sz="4599" b="1" dirty="0" err="1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Territoires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11483697" y="9471908"/>
            <a:ext cx="66183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Code du projet : S1/4.5/E0037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Montant FEDER approuvé : 1.598.331,75 €.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Coût total : 2.131.109,00 €.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323097" y="9662408"/>
            <a:ext cx="59853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Projet cofinancé par le Fonds européen de développement régional FEDER dans le cadre du programme Interreg V SUDOE 2021 - 2027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7837430" y="9496805"/>
            <a:ext cx="2613140" cy="750307"/>
          </a:xfrm>
          <a:custGeom>
            <a:avLst/>
            <a:gdLst/>
            <a:ahLst/>
            <a:cxnLst/>
            <a:rect l="l" t="t" r="r" b="b"/>
            <a:pathLst>
              <a:path w="2613140" h="750307" extrusionOk="0">
                <a:moveTo>
                  <a:pt x="0" y="0"/>
                </a:moveTo>
                <a:lnTo>
                  <a:pt x="2613140" y="0"/>
                </a:lnTo>
                <a:lnTo>
                  <a:pt x="2613140" y="750307"/>
                </a:lnTo>
                <a:lnTo>
                  <a:pt x="0" y="750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34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6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8"/>
          <p:cNvCxnSpPr/>
          <p:nvPr/>
        </p:nvCxnSpPr>
        <p:spPr>
          <a:xfrm rot="10709">
            <a:off x="-28618" y="9372830"/>
            <a:ext cx="18345239" cy="0"/>
          </a:xfrm>
          <a:prstGeom prst="straightConnector1">
            <a:avLst/>
          </a:prstGeom>
          <a:noFill/>
          <a:ln w="2857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" name="Google Shape;184;p8"/>
          <p:cNvSpPr txBox="1"/>
          <p:nvPr/>
        </p:nvSpPr>
        <p:spPr>
          <a:xfrm>
            <a:off x="1028700" y="2365111"/>
            <a:ext cx="15363998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endParaRPr lang="fr-FR" sz="2600" u="sng" dirty="0">
              <a:solidFill>
                <a:srgbClr val="00206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just"/>
            <a:r>
              <a:rPr lang="fr-FR" sz="2600" u="sng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Jusqu’en décembre 2025</a:t>
            </a: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nous réalisons l’expérience pilote à l’EPS </a:t>
            </a:r>
            <a:r>
              <a:rPr lang="fr-FR" sz="2600" dirty="0" err="1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Garazi</a:t>
            </a: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dans laquelle divers dispositifs technologiques sont mis à disposition des rééducateurs principalement (mais pas seulement) : </a:t>
            </a:r>
          </a:p>
          <a:p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 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Exosquelette Hank pour le travail de la marche (disponible jusqu’en juillet)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Exosquelette </a:t>
            </a:r>
            <a:r>
              <a:rPr lang="fr-FR" sz="2600" dirty="0" err="1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Belk</a:t>
            </a: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pour la rééducation du genou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Exosquelette </a:t>
            </a:r>
            <a:r>
              <a:rPr lang="fr-FR" sz="2600" dirty="0" err="1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Helk</a:t>
            </a: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pour la diminution des troubles musculosquelettiques des professionnels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Plateforme Réalité virtuelle MediMoov pour la stimulation des fonctions cognitives, de la mobilité et de l’équilibre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Application </a:t>
            </a:r>
            <a:r>
              <a:rPr lang="fr-FR" sz="2600" dirty="0" err="1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Cérébro</a:t>
            </a: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pour le travail du langage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Fonctionsexecutives.com pour le travail des fonctions cognitives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600" dirty="0" err="1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VitalStim</a:t>
            </a: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Plus pour la rééducation des troubles de la déglutition</a:t>
            </a:r>
          </a:p>
          <a:p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 </a:t>
            </a:r>
          </a:p>
          <a:p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L’année 2026 sera dédiée à l’analyse des données issues de ce projet pilotes. </a:t>
            </a:r>
          </a:p>
        </p:txBody>
      </p:sp>
      <p:sp>
        <p:nvSpPr>
          <p:cNvPr id="185" name="Google Shape;185;p8"/>
          <p:cNvSpPr txBox="1"/>
          <p:nvPr/>
        </p:nvSpPr>
        <p:spPr>
          <a:xfrm>
            <a:off x="1028700" y="1212584"/>
            <a:ext cx="10389000" cy="99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9"/>
              <a:buFont typeface="Arial"/>
              <a:buNone/>
            </a:pPr>
            <a:r>
              <a:rPr lang="fr-FR" sz="4599" b="1" dirty="0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Etapes et dispositifs EPS </a:t>
            </a:r>
            <a:r>
              <a:rPr lang="fr-FR" sz="4599" b="1" dirty="0" err="1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Garazi</a:t>
            </a:r>
            <a:endParaRPr lang="fr-F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11483697" y="9471908"/>
            <a:ext cx="66183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Code du projet : S1/4.5/E0037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Montant FEDER approuvé : 1.598.331,75 €.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Coût total : 2.131.109,00 €.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323097" y="9662408"/>
            <a:ext cx="59853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Projet cofinancé par le Fonds européen de développement régional FEDER dans le cadre du programme Interreg V SUDOE 2021 - 2027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7837430" y="9496805"/>
            <a:ext cx="2613140" cy="750307"/>
          </a:xfrm>
          <a:custGeom>
            <a:avLst/>
            <a:gdLst/>
            <a:ahLst/>
            <a:cxnLst/>
            <a:rect l="l" t="t" r="r" b="b"/>
            <a:pathLst>
              <a:path w="2613140" h="750307" extrusionOk="0">
                <a:moveTo>
                  <a:pt x="0" y="0"/>
                </a:moveTo>
                <a:lnTo>
                  <a:pt x="2613140" y="0"/>
                </a:lnTo>
                <a:lnTo>
                  <a:pt x="2613140" y="750307"/>
                </a:lnTo>
                <a:lnTo>
                  <a:pt x="0" y="750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94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6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8"/>
          <p:cNvCxnSpPr/>
          <p:nvPr/>
        </p:nvCxnSpPr>
        <p:spPr>
          <a:xfrm rot="10709">
            <a:off x="-57195" y="9443333"/>
            <a:ext cx="18345239" cy="0"/>
          </a:xfrm>
          <a:prstGeom prst="straightConnector1">
            <a:avLst/>
          </a:prstGeom>
          <a:noFill/>
          <a:ln w="2857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" name="Google Shape;184;p8"/>
          <p:cNvSpPr txBox="1"/>
          <p:nvPr/>
        </p:nvSpPr>
        <p:spPr>
          <a:xfrm>
            <a:off x="1028700" y="1478071"/>
            <a:ext cx="15363998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Hank/</a:t>
            </a:r>
            <a:r>
              <a:rPr lang="fr-FR" sz="2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Belk</a:t>
            </a:r>
            <a:r>
              <a:rPr lang="fr-FR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Utilisés par MK + psychomotricien dans une salle aménagée EPS Garazi </a:t>
            </a:r>
          </a:p>
          <a:p>
            <a:r>
              <a:rPr lang="fr-FR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Patients EPS, EHPAD ou de ville, en collaboration avec les kinésithérapeutes libéraux</a:t>
            </a:r>
          </a:p>
          <a:p>
            <a:r>
              <a:rPr lang="fr-FR" sz="24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MK rémunérés pour couvrir leurs frais de déplacement et le temps consacré à ces séances. Le déplacement du patient sera aussi pris en charge par le projet.</a:t>
            </a:r>
          </a:p>
          <a:p>
            <a:endParaRPr lang="fr-FR" sz="2600" dirty="0">
              <a:solidFill>
                <a:srgbClr val="00206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1028700" y="416718"/>
            <a:ext cx="10389000" cy="99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9"/>
              <a:buFont typeface="Arial"/>
              <a:buNone/>
            </a:pPr>
            <a:r>
              <a:rPr lang="fr-FR" sz="4599" b="1" dirty="0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Exosquelettes</a:t>
            </a:r>
            <a:endParaRPr lang="fr-F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11483697" y="9471908"/>
            <a:ext cx="66183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Code du projet : S1/4.5/E0037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Montant FEDER approuvé : 1.598.331,75 €.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Coût total : 2.131.109,00 €.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323097" y="9662408"/>
            <a:ext cx="59853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Projet cofinancé par le Fonds européen de développement régional FEDER dans le cadre du programme Interreg V SUDOE 2021 - 2027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7837430" y="9496805"/>
            <a:ext cx="2613140" cy="750307"/>
          </a:xfrm>
          <a:custGeom>
            <a:avLst/>
            <a:gdLst/>
            <a:ahLst/>
            <a:cxnLst/>
            <a:rect l="l" t="t" r="r" b="b"/>
            <a:pathLst>
              <a:path w="2613140" h="750307" extrusionOk="0">
                <a:moveTo>
                  <a:pt x="0" y="0"/>
                </a:moveTo>
                <a:lnTo>
                  <a:pt x="2613140" y="0"/>
                </a:lnTo>
                <a:lnTo>
                  <a:pt x="2613140" y="750307"/>
                </a:lnTo>
                <a:lnTo>
                  <a:pt x="0" y="750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35911" t="16440" r="37406" b="8783"/>
          <a:stretch/>
        </p:blipFill>
        <p:spPr>
          <a:xfrm>
            <a:off x="2398719" y="4260848"/>
            <a:ext cx="2910055" cy="49634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l="54444" t="29901" r="27037" b="15778"/>
          <a:stretch/>
        </p:blipFill>
        <p:spPr>
          <a:xfrm>
            <a:off x="7789332" y="4260846"/>
            <a:ext cx="2746109" cy="49634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13581" t="22197" r="63233" b="10049"/>
          <a:stretch/>
        </p:blipFill>
        <p:spPr>
          <a:xfrm>
            <a:off x="13208000" y="4260848"/>
            <a:ext cx="2714475" cy="4963410"/>
          </a:xfrm>
          <a:prstGeom prst="rect">
            <a:avLst/>
          </a:prstGeom>
        </p:spPr>
      </p:pic>
      <p:sp>
        <p:nvSpPr>
          <p:cNvPr id="15" name="Google Shape;185;p8"/>
          <p:cNvSpPr txBox="1"/>
          <p:nvPr/>
        </p:nvSpPr>
        <p:spPr>
          <a:xfrm>
            <a:off x="2575983" y="3428720"/>
            <a:ext cx="2504017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9"/>
              <a:buFont typeface="Arial"/>
              <a:buNone/>
            </a:pPr>
            <a:r>
              <a:rPr lang="fr-FR" sz="32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Hank</a:t>
            </a:r>
            <a:endParaRPr lang="fr-FR" sz="320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6" name="Google Shape;185;p8"/>
          <p:cNvSpPr txBox="1"/>
          <p:nvPr/>
        </p:nvSpPr>
        <p:spPr>
          <a:xfrm>
            <a:off x="13208000" y="3463467"/>
            <a:ext cx="2504017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9"/>
              <a:buFont typeface="Arial"/>
              <a:buNone/>
            </a:pPr>
            <a:r>
              <a:rPr lang="fr-FR" sz="32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Helk</a:t>
            </a:r>
            <a:endParaRPr lang="fr-FR" sz="320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7" name="Google Shape;185;p8"/>
          <p:cNvSpPr txBox="1"/>
          <p:nvPr/>
        </p:nvSpPr>
        <p:spPr>
          <a:xfrm>
            <a:off x="7922287" y="3428720"/>
            <a:ext cx="2504017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9"/>
              <a:buFont typeface="Arial"/>
              <a:buNone/>
            </a:pPr>
            <a:r>
              <a:rPr lang="fr-FR" sz="32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Belk</a:t>
            </a:r>
            <a:endParaRPr lang="fr-FR" sz="3200" i="0" u="none" strike="noStrike" cap="none" dirty="0">
              <a:solidFill>
                <a:schemeClr val="tx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97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6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8"/>
          <p:cNvCxnSpPr/>
          <p:nvPr/>
        </p:nvCxnSpPr>
        <p:spPr>
          <a:xfrm rot="10709">
            <a:off x="-28618" y="9372830"/>
            <a:ext cx="18345239" cy="0"/>
          </a:xfrm>
          <a:prstGeom prst="straightConnector1">
            <a:avLst/>
          </a:prstGeom>
          <a:noFill/>
          <a:ln w="2857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7" name="Google Shape;187;p8"/>
          <p:cNvSpPr txBox="1"/>
          <p:nvPr/>
        </p:nvSpPr>
        <p:spPr>
          <a:xfrm>
            <a:off x="11483697" y="9471908"/>
            <a:ext cx="66183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Code du projet : S1/4.5/E0037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Montant FEDER approuvé : 1.598.331,75 €.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Coût total : 2.131.109,00 €.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323097" y="9662408"/>
            <a:ext cx="59853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Projet cofinancé par le Fonds européen de développement régional FEDER dans le cadre du programme Interreg V SUDOE 2021 - 2027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7837430" y="9496805"/>
            <a:ext cx="2613140" cy="750307"/>
          </a:xfrm>
          <a:custGeom>
            <a:avLst/>
            <a:gdLst/>
            <a:ahLst/>
            <a:cxnLst/>
            <a:rect l="l" t="t" r="r" b="b"/>
            <a:pathLst>
              <a:path w="2613140" h="750307" extrusionOk="0">
                <a:moveTo>
                  <a:pt x="0" y="0"/>
                </a:moveTo>
                <a:lnTo>
                  <a:pt x="2613140" y="0"/>
                </a:lnTo>
                <a:lnTo>
                  <a:pt x="2613140" y="750307"/>
                </a:lnTo>
                <a:lnTo>
                  <a:pt x="0" y="750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4" name="Google Shape;185;p8"/>
          <p:cNvSpPr txBox="1"/>
          <p:nvPr/>
        </p:nvSpPr>
        <p:spPr>
          <a:xfrm>
            <a:off x="1028700" y="785897"/>
            <a:ext cx="10389000" cy="99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9"/>
              <a:buFont typeface="Arial"/>
              <a:buNone/>
            </a:pPr>
            <a:r>
              <a:rPr lang="en-US" sz="4599" b="1" dirty="0" err="1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MediMoov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4;p8"/>
          <p:cNvSpPr txBox="1"/>
          <p:nvPr/>
        </p:nvSpPr>
        <p:spPr>
          <a:xfrm>
            <a:off x="1028700" y="2393237"/>
            <a:ext cx="10825249" cy="760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just" rtl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3 </a:t>
            </a:r>
            <a:r>
              <a:rPr lang="fr-FR" sz="26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plateformes MediMoov : Luro, Adindunen </a:t>
            </a:r>
            <a:r>
              <a:rPr lang="fr-FR" sz="2600" dirty="0" err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Egoitza</a:t>
            </a:r>
            <a:r>
              <a:rPr lang="fr-FR" sz="26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et </a:t>
            </a:r>
            <a:r>
              <a:rPr lang="fr-FR" sz="2600" dirty="0" err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Toki</a:t>
            </a:r>
            <a:r>
              <a:rPr lang="fr-FR" sz="26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Eder</a:t>
            </a:r>
          </a:p>
          <a:p>
            <a:pPr marL="457200" marR="0" lvl="0" indent="-457200" algn="just" rtl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Utilisée par: Psychologue, animatrices, MK, psychomotricien, ergothérapeute, orthophoniste, ASG PASA</a:t>
            </a:r>
          </a:p>
          <a:p>
            <a:pPr marL="457200" marR="0" lvl="0" indent="-457200" algn="just" rtl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Patients EPS Garazi (hôpital et EHPAD) ou de ville, en collaboration avec les rééducateurs libéraux</a:t>
            </a:r>
          </a:p>
          <a:p>
            <a:pPr marL="457200" marR="0" lvl="0" indent="-457200" algn="just" rtl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professionnels de ville</a:t>
            </a:r>
            <a:r>
              <a:rPr lang="fr-FR" sz="28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seront rémunérés pour couvrir leurs frais de déplacement et le temps consacré à ces séances.</a:t>
            </a:r>
          </a:p>
          <a:p>
            <a:pPr marL="457200" marR="0" lvl="0" indent="-457200" algn="just" rtl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déplacement du patient sera aussi pris en charge par le projet.</a:t>
            </a:r>
          </a:p>
          <a:p>
            <a:pPr marL="457200" marR="0" lvl="0" indent="-457200" algn="just" rtl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 panose="020B0604020202020204" pitchFamily="34" charset="0"/>
              <a:buChar char="•"/>
            </a:pPr>
            <a:endParaRPr lang="fr-FR" sz="2600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just" rtl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 panose="020B0604020202020204" pitchFamily="34" charset="0"/>
              <a:buChar char="•"/>
            </a:pPr>
            <a:endParaRPr lang="fr-FR" sz="2600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2" algn="ctr">
              <a:lnSpc>
                <a:spcPct val="140011"/>
              </a:lnSpc>
              <a:buSzPts val="3399"/>
            </a:pPr>
            <a:endParaRPr lang="fr-FR" sz="2600" i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2" algn="ctr">
              <a:lnSpc>
                <a:spcPct val="140011"/>
              </a:lnSpc>
              <a:buSzPts val="3399"/>
            </a:pPr>
            <a:endParaRPr lang="fr-FR" sz="2600" i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7919" y="785897"/>
            <a:ext cx="5169856" cy="76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2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6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8"/>
          <p:cNvCxnSpPr/>
          <p:nvPr/>
        </p:nvCxnSpPr>
        <p:spPr>
          <a:xfrm rot="10709">
            <a:off x="-28618" y="9372830"/>
            <a:ext cx="18345239" cy="0"/>
          </a:xfrm>
          <a:prstGeom prst="straightConnector1">
            <a:avLst/>
          </a:prstGeom>
          <a:noFill/>
          <a:ln w="2857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" name="Google Shape;184;p8"/>
          <p:cNvSpPr txBox="1"/>
          <p:nvPr/>
        </p:nvSpPr>
        <p:spPr>
          <a:xfrm>
            <a:off x="842434" y="2848898"/>
            <a:ext cx="8030633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FR" sz="2600" dirty="0">
              <a:solidFill>
                <a:srgbClr val="00206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Application sur ordinateur et tablette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Travail du langage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Abonnements de 1 an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Orthophonistes EPS </a:t>
            </a:r>
            <a:r>
              <a:rPr lang="fr-FR" sz="2600" dirty="0" err="1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Garazi</a:t>
            </a:r>
            <a:r>
              <a:rPr lang="fr-FR" sz="260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et en ville : cabinet et domicile</a:t>
            </a:r>
          </a:p>
        </p:txBody>
      </p:sp>
      <p:sp>
        <p:nvSpPr>
          <p:cNvPr id="185" name="Google Shape;185;p8"/>
          <p:cNvSpPr txBox="1"/>
          <p:nvPr/>
        </p:nvSpPr>
        <p:spPr>
          <a:xfrm>
            <a:off x="1094697" y="912142"/>
            <a:ext cx="10389000" cy="99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9"/>
              <a:buFont typeface="Arial"/>
              <a:buNone/>
            </a:pPr>
            <a:r>
              <a:rPr lang="fr-FR" sz="4599" b="1" dirty="0" err="1">
                <a:solidFill>
                  <a:srgbClr val="C92222"/>
                </a:solidFill>
                <a:latin typeface="Open Sans"/>
                <a:ea typeface="Open Sans"/>
                <a:cs typeface="Open Sans"/>
                <a:sym typeface="Open Sans"/>
              </a:rPr>
              <a:t>Cérébro</a:t>
            </a:r>
            <a:endParaRPr lang="fr-F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11483697" y="9471908"/>
            <a:ext cx="66183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Code du projet : S1/4.5/E0037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Montant FEDER approuvé : 1.598.331,75 €.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32D49"/>
                </a:solidFill>
                <a:latin typeface="Open Sans"/>
                <a:ea typeface="Open Sans"/>
                <a:cs typeface="Open Sans"/>
                <a:sym typeface="Open Sans"/>
              </a:rPr>
              <a:t>Coût total : 2.131.109,00 €.</a:t>
            </a:r>
            <a:endParaRPr sz="1600">
              <a:solidFill>
                <a:srgbClr val="032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323097" y="9662408"/>
            <a:ext cx="59853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Projet cofinancé par le Fonds européen de développement régional FEDER dans le cadre du programme Interreg V SUDOE 2021 - 2027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7837430" y="9496805"/>
            <a:ext cx="2613140" cy="750307"/>
          </a:xfrm>
          <a:custGeom>
            <a:avLst/>
            <a:gdLst/>
            <a:ahLst/>
            <a:cxnLst/>
            <a:rect l="l" t="t" r="r" b="b"/>
            <a:pathLst>
              <a:path w="2613140" h="750307" extrusionOk="0">
                <a:moveTo>
                  <a:pt x="0" y="0"/>
                </a:moveTo>
                <a:lnTo>
                  <a:pt x="2613140" y="0"/>
                </a:lnTo>
                <a:lnTo>
                  <a:pt x="2613140" y="750307"/>
                </a:lnTo>
                <a:lnTo>
                  <a:pt x="0" y="750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31389" t="14268" r="32506" b="16452"/>
          <a:stretch/>
        </p:blipFill>
        <p:spPr>
          <a:xfrm>
            <a:off x="10634134" y="912142"/>
            <a:ext cx="5774266" cy="69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39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1241</Words>
  <Application>Microsoft Office PowerPoint</Application>
  <PresentationFormat>Personnalisé</PresentationFormat>
  <Paragraphs>148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Open Sans</vt:lpstr>
      <vt:lpstr>Montserrat</vt:lpstr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Paloma ALVAREZ MORALES</dc:creator>
  <cp:lastModifiedBy>Jenofa Lamarque</cp:lastModifiedBy>
  <cp:revision>28</cp:revision>
  <dcterms:created xsi:type="dcterms:W3CDTF">2006-08-16T00:00:00Z</dcterms:created>
  <dcterms:modified xsi:type="dcterms:W3CDTF">2025-05-16T07:49:56Z</dcterms:modified>
</cp:coreProperties>
</file>