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9" r:id="rId3"/>
    <p:sldId id="265" r:id="rId4"/>
    <p:sldId id="264" r:id="rId5"/>
    <p:sldId id="258" r:id="rId6"/>
    <p:sldId id="266" r:id="rId7"/>
    <p:sldId id="267" r:id="rId8"/>
    <p:sldId id="257" r:id="rId9"/>
    <p:sldId id="260" r:id="rId10"/>
    <p:sldId id="261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28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466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450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866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219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969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956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13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4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91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52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05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61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68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343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48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715E1C-25C8-4DBD-8FDD-46F1832F25A6}" type="datetimeFigureOut">
              <a:rPr lang="fr-FR" smtClean="0"/>
              <a:t>13/05/2025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F29D381-3D00-4008-900B-65908D95D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55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PRESENTATION de l’HDJ</a:t>
            </a:r>
            <a:br>
              <a:rPr lang="fr-FR" dirty="0" smtClean="0"/>
            </a:br>
            <a:r>
              <a:rPr lang="fr-FR" dirty="0" smtClean="0"/>
              <a:t>EPS GARAZI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13 mai 2025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253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1174" y="656336"/>
            <a:ext cx="3763887" cy="706964"/>
          </a:xfrm>
        </p:spPr>
        <p:txBody>
          <a:bodyPr/>
          <a:lstStyle/>
          <a:p>
            <a:r>
              <a:rPr lang="fr-FR" dirty="0" smtClean="0"/>
              <a:t>REEDUCATION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b="1" dirty="0" smtClean="0"/>
              <a:t>Pour qui ?</a:t>
            </a:r>
          </a:p>
          <a:p>
            <a:pPr>
              <a:buFontTx/>
              <a:buChar char="-"/>
            </a:pPr>
            <a:r>
              <a:rPr lang="fr-FR" b="1" dirty="0" smtClean="0"/>
              <a:t>&gt;75 ans, perte d’autonomie, chute ou risque de chute</a:t>
            </a:r>
          </a:p>
          <a:p>
            <a:pPr>
              <a:buFontTx/>
              <a:buChar char="-"/>
            </a:pPr>
            <a:r>
              <a:rPr lang="fr-FR" b="1" dirty="0" smtClean="0"/>
              <a:t>Depuis le domicile ou en sortie de SMR (pour réduire le temps d’hospitalisation)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endParaRPr lang="fr-FR" b="1" dirty="0" smtClean="0"/>
          </a:p>
          <a:p>
            <a:r>
              <a:rPr lang="fr-FR" b="1" dirty="0" smtClean="0"/>
              <a:t>Comment ?</a:t>
            </a:r>
          </a:p>
          <a:p>
            <a:pPr marL="0" indent="0">
              <a:buNone/>
            </a:pPr>
            <a:r>
              <a:rPr lang="fr-FR" b="1" dirty="0" smtClean="0"/>
              <a:t>- Consultation d’inclusion </a:t>
            </a:r>
            <a:r>
              <a:rPr lang="fr-FR" dirty="0" smtClean="0"/>
              <a:t>(par le médecin de SMR)</a:t>
            </a:r>
          </a:p>
          <a:p>
            <a:pPr marL="0" indent="0">
              <a:buNone/>
            </a:pPr>
            <a:r>
              <a:rPr lang="fr-FR" b="1" dirty="0" smtClean="0"/>
              <a:t>- Projet thérapeutique personnalisé</a:t>
            </a:r>
          </a:p>
          <a:p>
            <a:pPr marL="0" indent="0">
              <a:buNone/>
            </a:pPr>
            <a:r>
              <a:rPr lang="fr-FR" b="1" dirty="0" smtClean="0"/>
              <a:t>- Equipe pluridisciplinaire : </a:t>
            </a:r>
            <a:r>
              <a:rPr lang="fr-FR" dirty="0" smtClean="0"/>
              <a:t>médecin, kiné, ergo, psychomotricien, orthophonique, psychologue, diététicienne, assistante sociale</a:t>
            </a:r>
          </a:p>
          <a:p>
            <a:pPr marL="0" indent="0">
              <a:buNone/>
            </a:pPr>
            <a:r>
              <a:rPr lang="fr-FR" b="1" dirty="0" smtClean="0"/>
              <a:t>- Séances d’évaluation et/ou de rééducation, plusieurs fois par semaine</a:t>
            </a:r>
          </a:p>
          <a:p>
            <a:pPr marL="0" indent="0">
              <a:buNone/>
            </a:pPr>
            <a:r>
              <a:rPr lang="fr-FR" b="1" dirty="0" smtClean="0"/>
              <a:t>- 12 séances initiales, renouvelable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337921" y="1337070"/>
            <a:ext cx="3224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bg1"/>
                </a:solidFill>
              </a:rPr>
              <a:t>Du lundi au vendredi</a:t>
            </a:r>
          </a:p>
        </p:txBody>
      </p:sp>
    </p:spTree>
    <p:extLst>
      <p:ext uri="{BB962C8B-B14F-4D97-AF65-F5344CB8AC3E}">
        <p14:creationId xmlns:p14="http://schemas.microsoft.com/office/powerpoint/2010/main" val="167626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Contacts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b="1" dirty="0" smtClean="0"/>
              <a:t>Secrétariat HDJ : 05 59 49 22 17</a:t>
            </a:r>
          </a:p>
          <a:p>
            <a:pPr marL="0" indent="0" algn="ctr">
              <a:buNone/>
            </a:pPr>
            <a:endParaRPr lang="fr-FR" sz="4000" b="1" dirty="0" smtClean="0"/>
          </a:p>
          <a:p>
            <a:pPr marL="0" indent="0" algn="ctr">
              <a:buNone/>
            </a:pPr>
            <a:r>
              <a:rPr lang="fr-FR" sz="4000" b="1" dirty="0" smtClean="0"/>
              <a:t>hdj@eps-garazi.fr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92545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9999" y="447188"/>
            <a:ext cx="9170613" cy="970450"/>
          </a:xfrm>
        </p:spPr>
        <p:txBody>
          <a:bodyPr>
            <a:normAutofit/>
          </a:bodyPr>
          <a:lstStyle/>
          <a:p>
            <a:r>
              <a:rPr lang="fr-FR" dirty="0" smtClean="0"/>
              <a:t>Depuis janvier 2025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HDJ d’évaluation </a:t>
            </a:r>
          </a:p>
          <a:p>
            <a:pPr>
              <a:buFontTx/>
              <a:buChar char="-"/>
            </a:pPr>
            <a:r>
              <a:rPr lang="fr-FR" b="1" dirty="0" err="1" smtClean="0"/>
              <a:t>Cardiogériatrique</a:t>
            </a:r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Gériatrique</a:t>
            </a:r>
          </a:p>
          <a:p>
            <a:pPr>
              <a:buFontTx/>
              <a:buChar char="-"/>
            </a:pPr>
            <a:r>
              <a:rPr lang="fr-FR" b="1" dirty="0" smtClean="0"/>
              <a:t>Patient diabétique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r>
              <a:rPr lang="fr-FR" b="1" dirty="0" smtClean="0"/>
              <a:t>HDJ pour la réalisation d’actes techniques</a:t>
            </a:r>
          </a:p>
          <a:p>
            <a:pPr marL="0" indent="0">
              <a:buNone/>
            </a:pPr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255833" y="1202194"/>
            <a:ext cx="50128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7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9999" y="447188"/>
            <a:ext cx="9170613" cy="97045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La création des HDJ d’évaluation</a:t>
            </a:r>
            <a:br>
              <a:rPr lang="fr-FR" dirty="0" smtClean="0"/>
            </a:br>
            <a:r>
              <a:rPr lang="fr-FR" dirty="0" smtClean="0"/>
              <a:t>POURQUOI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Répondre à un besoin territorial et populationnel</a:t>
            </a:r>
          </a:p>
          <a:p>
            <a:r>
              <a:rPr lang="fr-FR" b="1" dirty="0" smtClean="0"/>
              <a:t>Taux de personnes âgées supérieur aux moyennes régionales et nationales</a:t>
            </a:r>
          </a:p>
          <a:p>
            <a:r>
              <a:rPr lang="fr-FR" b="1" dirty="0" smtClean="0"/>
              <a:t>2 maladies chroniques principales : diabète de type 2 et insuffisance cardiaque</a:t>
            </a:r>
          </a:p>
          <a:p>
            <a:r>
              <a:rPr lang="fr-FR" b="1" dirty="0" smtClean="0"/>
              <a:t>Eviter une hospitalisation, éviter des complications, retarder la dépendance</a:t>
            </a:r>
            <a:endParaRPr lang="fr-FR" b="1" dirty="0"/>
          </a:p>
          <a:p>
            <a:r>
              <a:rPr lang="fr-FR" b="1" dirty="0" smtClean="0"/>
              <a:t>Être acteur de prévention 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255833" y="1202194"/>
            <a:ext cx="50128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26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4757082" cy="970450"/>
          </a:xfrm>
        </p:spPr>
        <p:txBody>
          <a:bodyPr>
            <a:normAutofit/>
          </a:bodyPr>
          <a:lstStyle/>
          <a:p>
            <a:r>
              <a:rPr lang="fr-FR" dirty="0" smtClean="0"/>
              <a:t>CARDIOGERIATRIE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b="1" dirty="0" smtClean="0"/>
              <a:t>Pourquoi ? </a:t>
            </a:r>
          </a:p>
          <a:p>
            <a:pPr>
              <a:buFontTx/>
              <a:buChar char="-"/>
            </a:pPr>
            <a:r>
              <a:rPr lang="fr-FR" dirty="0" smtClean="0"/>
              <a:t>Taux de </a:t>
            </a:r>
            <a:r>
              <a:rPr lang="fr-FR" b="1" dirty="0" smtClean="0"/>
              <a:t>morbidité, de mortalité et de ré-hospitalisation </a:t>
            </a:r>
            <a:r>
              <a:rPr lang="fr-FR" dirty="0" smtClean="0"/>
              <a:t>importants après un épisode de décompensation cardiaque</a:t>
            </a:r>
          </a:p>
          <a:p>
            <a:pPr>
              <a:buFontTx/>
              <a:buChar char="-"/>
            </a:pPr>
            <a:r>
              <a:rPr lang="fr-FR" b="1" dirty="0" smtClean="0"/>
              <a:t>Sur et sous traitement </a:t>
            </a:r>
            <a:r>
              <a:rPr lang="fr-FR" dirty="0" smtClean="0"/>
              <a:t>chez le sujet âgé</a:t>
            </a:r>
          </a:p>
          <a:p>
            <a:endParaRPr lang="fr-FR" b="1" dirty="0"/>
          </a:p>
          <a:p>
            <a:r>
              <a:rPr lang="fr-FR" b="1" dirty="0" smtClean="0"/>
              <a:t>Pour qui ?</a:t>
            </a:r>
          </a:p>
          <a:p>
            <a:pPr marL="0" indent="0">
              <a:buNone/>
            </a:pPr>
            <a:r>
              <a:rPr lang="fr-FR" b="1" dirty="0" smtClean="0"/>
              <a:t> &gt; 65ans, épisode récent d’insuffisance cardiaque </a:t>
            </a:r>
            <a:r>
              <a:rPr lang="fr-FR" dirty="0" smtClean="0"/>
              <a:t>(majoration/introduction des diurétiques à domicile, passage aux urgences avec prescription de diurétiques)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b="1" dirty="0" smtClean="0"/>
              <a:t>Comment ?</a:t>
            </a:r>
          </a:p>
          <a:p>
            <a:pPr marL="0" indent="0">
              <a:buNone/>
            </a:pPr>
            <a:r>
              <a:rPr lang="fr-FR" b="1" dirty="0" smtClean="0"/>
              <a:t>- Médecin : </a:t>
            </a:r>
            <a:r>
              <a:rPr lang="fr-FR" dirty="0" smtClean="0"/>
              <a:t>évaluation globale</a:t>
            </a:r>
          </a:p>
          <a:p>
            <a:pPr marL="0" indent="0">
              <a:buNone/>
            </a:pPr>
            <a:r>
              <a:rPr lang="fr-FR" b="1" dirty="0" smtClean="0"/>
              <a:t>- Cardiologue Dr Perlant </a:t>
            </a:r>
            <a:r>
              <a:rPr lang="fr-FR" dirty="0" smtClean="0"/>
              <a:t>: évaluation cardiaque, ETT</a:t>
            </a:r>
          </a:p>
          <a:p>
            <a:pPr marL="0" indent="0">
              <a:buNone/>
            </a:pPr>
            <a:r>
              <a:rPr lang="fr-FR" b="1" dirty="0" smtClean="0"/>
              <a:t>- </a:t>
            </a:r>
            <a:r>
              <a:rPr lang="fr-FR" b="1" dirty="0" err="1" smtClean="0"/>
              <a:t>Cardiogériatre</a:t>
            </a:r>
            <a:r>
              <a:rPr lang="fr-FR" b="1" dirty="0" smtClean="0"/>
              <a:t> : </a:t>
            </a:r>
            <a:r>
              <a:rPr lang="fr-FR" dirty="0" smtClean="0"/>
              <a:t>avis spécialisé par téléphone (Dr </a:t>
            </a:r>
            <a:r>
              <a:rPr lang="fr-FR" dirty="0" err="1" smtClean="0"/>
              <a:t>Lamouliatte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b="1" dirty="0" smtClean="0"/>
              <a:t>- Adaptation thérapeutique et programmation d’un suivi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297397" y="1202194"/>
            <a:ext cx="50128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bg1"/>
                </a:solidFill>
              </a:rPr>
              <a:t>Sur la demi-journée, le lundi matin</a:t>
            </a:r>
            <a:endParaRPr lang="fr-FR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08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3721659" cy="970450"/>
          </a:xfrm>
        </p:spPr>
        <p:txBody>
          <a:bodyPr/>
          <a:lstStyle/>
          <a:p>
            <a:r>
              <a:rPr lang="fr-FR" dirty="0" smtClean="0"/>
              <a:t>GERIATRIE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6765" y="2295929"/>
            <a:ext cx="8825659" cy="3416300"/>
          </a:xfrm>
        </p:spPr>
        <p:txBody>
          <a:bodyPr>
            <a:noAutofit/>
          </a:bodyPr>
          <a:lstStyle/>
          <a:p>
            <a:r>
              <a:rPr lang="fr-FR" sz="1000" b="1" dirty="0" smtClean="0"/>
              <a:t>Pourquoi ?</a:t>
            </a:r>
          </a:p>
          <a:p>
            <a:pPr>
              <a:buFontTx/>
              <a:buChar char="-"/>
            </a:pPr>
            <a:r>
              <a:rPr lang="fr-FR" sz="1000" b="1" dirty="0" smtClean="0"/>
              <a:t>Retarder l’entrée dans la dépendance </a:t>
            </a:r>
            <a:r>
              <a:rPr lang="fr-FR" sz="1000" dirty="0" smtClean="0"/>
              <a:t>en identifiant et en corrigeant les facteurs de fragilité</a:t>
            </a:r>
          </a:p>
          <a:p>
            <a:endParaRPr lang="fr-FR" sz="1000" b="1" dirty="0" smtClean="0"/>
          </a:p>
          <a:p>
            <a:r>
              <a:rPr lang="fr-FR" sz="1000" b="1" dirty="0" smtClean="0"/>
              <a:t>Pour qui ?</a:t>
            </a:r>
          </a:p>
          <a:p>
            <a:pPr marL="0" indent="0">
              <a:buNone/>
            </a:pPr>
            <a:r>
              <a:rPr lang="fr-FR" sz="1000" b="1" dirty="0" smtClean="0"/>
              <a:t>- &gt;65ans</a:t>
            </a:r>
          </a:p>
          <a:p>
            <a:pPr marL="0" indent="0">
              <a:buNone/>
            </a:pPr>
            <a:r>
              <a:rPr lang="fr-FR" sz="1000" b="1" dirty="0" smtClean="0"/>
              <a:t>- facteur(s) </a:t>
            </a:r>
            <a:r>
              <a:rPr lang="fr-FR" sz="1000" b="1" dirty="0"/>
              <a:t>de </a:t>
            </a:r>
            <a:r>
              <a:rPr lang="fr-FR" sz="1000" b="1" dirty="0" smtClean="0"/>
              <a:t>fragilité </a:t>
            </a:r>
            <a:r>
              <a:rPr lang="fr-FR" sz="1000" dirty="0" smtClean="0"/>
              <a:t>(</a:t>
            </a:r>
            <a:r>
              <a:rPr lang="fr-FR" sz="1000" dirty="0" err="1"/>
              <a:t>polypathologie</a:t>
            </a:r>
            <a:r>
              <a:rPr lang="fr-FR" sz="1000" dirty="0"/>
              <a:t>, </a:t>
            </a:r>
            <a:r>
              <a:rPr lang="fr-FR" sz="1000" dirty="0" err="1"/>
              <a:t>polymédication</a:t>
            </a:r>
            <a:r>
              <a:rPr lang="fr-FR" sz="1000" dirty="0"/>
              <a:t>, chute ou trouble de la marche, troubles thymiques ou cognitifs, dénutrition, isolement social) </a:t>
            </a:r>
            <a:endParaRPr lang="fr-FR" sz="1000" b="1" dirty="0" smtClean="0"/>
          </a:p>
          <a:p>
            <a:pPr marL="0" indent="0">
              <a:buNone/>
            </a:pPr>
            <a:r>
              <a:rPr lang="fr-FR" sz="1000" b="1" dirty="0" smtClean="0"/>
              <a:t>- perte d’autonomie</a:t>
            </a:r>
            <a:endParaRPr lang="fr-FR" sz="1000" b="1" dirty="0"/>
          </a:p>
          <a:p>
            <a:pPr marL="0" indent="0">
              <a:buNone/>
            </a:pPr>
            <a:endParaRPr lang="fr-FR" sz="1000" b="1" dirty="0" smtClean="0"/>
          </a:p>
          <a:p>
            <a:r>
              <a:rPr lang="fr-FR" sz="1000" b="1" dirty="0" smtClean="0"/>
              <a:t>Comment ?</a:t>
            </a:r>
          </a:p>
          <a:p>
            <a:pPr marL="0" indent="0">
              <a:buNone/>
            </a:pPr>
            <a:r>
              <a:rPr lang="fr-FR" sz="1000" b="1" dirty="0" smtClean="0"/>
              <a:t>- Psychologue </a:t>
            </a:r>
            <a:r>
              <a:rPr lang="fr-FR" sz="1000" b="1" dirty="0"/>
              <a:t>: </a:t>
            </a:r>
            <a:r>
              <a:rPr lang="fr-FR" sz="1000" dirty="0"/>
              <a:t>é</a:t>
            </a:r>
            <a:r>
              <a:rPr lang="fr-FR" sz="1000" dirty="0" smtClean="0"/>
              <a:t>valuation </a:t>
            </a:r>
            <a:r>
              <a:rPr lang="fr-FR" sz="1000" dirty="0"/>
              <a:t>thymique et </a:t>
            </a:r>
            <a:r>
              <a:rPr lang="fr-FR" sz="1000" dirty="0" smtClean="0"/>
              <a:t>cognitive</a:t>
            </a:r>
          </a:p>
          <a:p>
            <a:pPr marL="0" indent="0">
              <a:buNone/>
            </a:pPr>
            <a:r>
              <a:rPr lang="fr-FR" sz="1000" b="1" dirty="0" smtClean="0"/>
              <a:t>- Diététicienne : </a:t>
            </a:r>
            <a:r>
              <a:rPr lang="fr-FR" sz="1000" dirty="0" smtClean="0"/>
              <a:t>évaluation nutritionnelle</a:t>
            </a:r>
          </a:p>
          <a:p>
            <a:pPr marL="0" indent="0">
              <a:buNone/>
            </a:pPr>
            <a:r>
              <a:rPr lang="fr-FR" sz="1000" b="1" dirty="0" smtClean="0"/>
              <a:t>- Médecin : </a:t>
            </a:r>
            <a:r>
              <a:rPr lang="fr-FR" sz="1000" dirty="0" smtClean="0"/>
              <a:t>bilan médical global, bilan médicamenteux, autonomie, capacités motrices et sensorielles</a:t>
            </a:r>
          </a:p>
          <a:p>
            <a:pPr marL="0" indent="0">
              <a:buNone/>
            </a:pPr>
            <a:r>
              <a:rPr lang="fr-FR" sz="1000" b="1" dirty="0" smtClean="0"/>
              <a:t>- </a:t>
            </a:r>
            <a:r>
              <a:rPr lang="fr-FR" sz="1000" dirty="0" smtClean="0"/>
              <a:t>Assistante sociale sollicité si besoin</a:t>
            </a:r>
          </a:p>
          <a:p>
            <a:pPr marL="0" indent="0">
              <a:buNone/>
            </a:pPr>
            <a:r>
              <a:rPr lang="fr-FR" sz="1000" b="1" dirty="0" smtClean="0"/>
              <a:t>= Adaptations ou préconisations thérapeutiques, projet de soin visant à corriger les facteurs de fragilité et à prévenir la perte d’autonomie</a:t>
            </a:r>
            <a:endParaRPr lang="fr-FR" sz="10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7133290" y="1202194"/>
            <a:ext cx="38458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bg1"/>
                </a:solidFill>
              </a:rPr>
              <a:t>Sur la journée le mercredi</a:t>
            </a:r>
            <a:endParaRPr lang="fr-FR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3721659" cy="970450"/>
          </a:xfrm>
        </p:spPr>
        <p:txBody>
          <a:bodyPr/>
          <a:lstStyle/>
          <a:p>
            <a:r>
              <a:rPr lang="fr-FR" dirty="0" smtClean="0"/>
              <a:t>GERIATRIE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smtClean="0"/>
              <a:t>Quelques exemples</a:t>
            </a:r>
          </a:p>
          <a:p>
            <a:endParaRPr lang="fr-FR" b="1" dirty="0"/>
          </a:p>
          <a:p>
            <a:pPr>
              <a:buFontTx/>
              <a:buChar char="-"/>
            </a:pPr>
            <a:r>
              <a:rPr lang="fr-FR" dirty="0" smtClean="0"/>
              <a:t>Prescription d’aide technique, de matériel médical, chaussures CHUT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Bilan médicamenteux et préconisation de « nettoyage » de l’ordonnance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Prescription de soins de rééducation (kiné, orthophoniste, suivi diététique, HDJ SMR bientôt)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Présentation au staffs mémoire sur le CHCB, </a:t>
            </a:r>
            <a:r>
              <a:rPr lang="fr-FR" dirty="0" err="1" smtClean="0"/>
              <a:t>cs</a:t>
            </a:r>
            <a:r>
              <a:rPr lang="fr-FR" dirty="0" smtClean="0"/>
              <a:t> mémoire du Dr </a:t>
            </a:r>
            <a:r>
              <a:rPr lang="fr-FR" dirty="0" err="1" smtClean="0"/>
              <a:t>Latour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133290" y="1202194"/>
            <a:ext cx="38458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bg1"/>
                </a:solidFill>
              </a:rPr>
              <a:t>Sur la journée le mercredi</a:t>
            </a:r>
            <a:endParaRPr lang="fr-FR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20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3721659" cy="970450"/>
          </a:xfrm>
        </p:spPr>
        <p:txBody>
          <a:bodyPr/>
          <a:lstStyle/>
          <a:p>
            <a:r>
              <a:rPr lang="fr-FR" dirty="0" smtClean="0"/>
              <a:t>GERIATRIE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/>
              <a:t>Une spécificité : l’évaluation </a:t>
            </a:r>
            <a:r>
              <a:rPr lang="fr-FR" b="1" dirty="0" err="1" smtClean="0"/>
              <a:t>Oncogériatrique</a:t>
            </a:r>
            <a:endParaRPr lang="fr-FR" b="1" dirty="0" smtClean="0"/>
          </a:p>
          <a:p>
            <a:endParaRPr lang="fr-FR" b="1" dirty="0"/>
          </a:p>
          <a:p>
            <a:pPr>
              <a:buFontTx/>
              <a:buChar char="-"/>
            </a:pPr>
            <a:r>
              <a:rPr lang="fr-FR" dirty="0" smtClean="0"/>
              <a:t>Personnes âgées atteintes de cancer (diagnostic déjà posé et expliqué)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b="1" dirty="0" smtClean="0"/>
              <a:t>En concertation avec l’oncologue</a:t>
            </a:r>
            <a:r>
              <a:rPr lang="fr-FR" dirty="0" smtClean="0"/>
              <a:t>, le gériatre, le médecin traitant, le patient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Discuter et décider ensemble de </a:t>
            </a:r>
            <a:r>
              <a:rPr lang="fr-FR" b="1" dirty="0" smtClean="0"/>
              <a:t>la prise en charge la plus adaptée</a:t>
            </a:r>
            <a:r>
              <a:rPr lang="fr-FR" dirty="0" smtClean="0"/>
              <a:t>, des thérapeutiques, leur types et leurs doses, en prenant en compte les spécificités gériatriques et les profils de tolérance,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b="1" dirty="0" smtClean="0"/>
              <a:t>Prévenir les complications </a:t>
            </a:r>
            <a:r>
              <a:rPr lang="fr-FR" dirty="0" smtClean="0"/>
              <a:t>(de la maladie ou des traitements) plus spécifiques du sujet âgé (iatrogénie, dénutrition, perte d’autonomie)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133290" y="1202194"/>
            <a:ext cx="38458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bg1"/>
                </a:solidFill>
              </a:rPr>
              <a:t>Sur la journée le mercredi</a:t>
            </a:r>
            <a:endParaRPr lang="fr-FR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44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3963706" cy="970450"/>
          </a:xfrm>
        </p:spPr>
        <p:txBody>
          <a:bodyPr>
            <a:normAutofit/>
          </a:bodyPr>
          <a:lstStyle/>
          <a:p>
            <a:r>
              <a:rPr lang="fr-FR" dirty="0" smtClean="0"/>
              <a:t>DIABETOLOGIE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Pour qui ?</a:t>
            </a:r>
            <a:endParaRPr lang="fr-FR" dirty="0"/>
          </a:p>
          <a:p>
            <a:pPr marL="0" indent="0">
              <a:buNone/>
            </a:pPr>
            <a:r>
              <a:rPr lang="fr-FR" b="1" dirty="0" smtClean="0"/>
              <a:t>- Patients </a:t>
            </a:r>
            <a:r>
              <a:rPr lang="fr-FR" b="1" dirty="0"/>
              <a:t>diabétiques de type 2 </a:t>
            </a:r>
            <a:r>
              <a:rPr lang="fr-FR" dirty="0"/>
              <a:t>mal équilibrés ou non à jour de leur bilan des complications</a:t>
            </a:r>
          </a:p>
          <a:p>
            <a:endParaRPr lang="fr-FR" dirty="0" smtClean="0"/>
          </a:p>
          <a:p>
            <a:r>
              <a:rPr lang="fr-FR" b="1" dirty="0" smtClean="0"/>
              <a:t>Comment ?</a:t>
            </a:r>
          </a:p>
          <a:p>
            <a:pPr marL="0" indent="0">
              <a:buNone/>
            </a:pPr>
            <a:r>
              <a:rPr lang="fr-FR" b="1" dirty="0" smtClean="0"/>
              <a:t>- Médecin : </a:t>
            </a:r>
            <a:r>
              <a:rPr lang="fr-FR" dirty="0" smtClean="0"/>
              <a:t>Evaluation globale</a:t>
            </a:r>
          </a:p>
          <a:p>
            <a:pPr marL="0" indent="0">
              <a:buNone/>
            </a:pPr>
            <a:r>
              <a:rPr lang="fr-FR" b="1" dirty="0"/>
              <a:t>- Diabétologue : </a:t>
            </a:r>
            <a:r>
              <a:rPr lang="fr-FR" dirty="0"/>
              <a:t>avis spécialisé pris par téléphone sur un créneau dédié (équipe CHCB)</a:t>
            </a:r>
          </a:p>
          <a:p>
            <a:pPr marL="0" indent="0">
              <a:buNone/>
            </a:pPr>
            <a:r>
              <a:rPr lang="fr-FR" b="1" dirty="0" smtClean="0"/>
              <a:t>- Diététicienne : </a:t>
            </a:r>
            <a:r>
              <a:rPr lang="fr-FR" dirty="0" smtClean="0"/>
              <a:t>consultation et conseils</a:t>
            </a:r>
          </a:p>
          <a:p>
            <a:pPr marL="0" indent="0">
              <a:buNone/>
            </a:pPr>
            <a:r>
              <a:rPr lang="fr-FR" b="1" dirty="0" smtClean="0"/>
              <a:t>- Adaptations des traitements et mise à jour du bilan des complications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234334" y="1202194"/>
            <a:ext cx="50128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bg1"/>
                </a:solidFill>
              </a:rPr>
              <a:t>Sur la demi-journée, le jeudi matin</a:t>
            </a:r>
            <a:endParaRPr lang="fr-FR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51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5012576" cy="970450"/>
          </a:xfrm>
        </p:spPr>
        <p:txBody>
          <a:bodyPr>
            <a:normAutofit/>
          </a:bodyPr>
          <a:lstStyle/>
          <a:p>
            <a:r>
              <a:rPr lang="fr-FR" dirty="0" smtClean="0"/>
              <a:t>ACTES TECHNIQUES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Poursuite des actes techniques selon les besoins : </a:t>
            </a:r>
          </a:p>
          <a:p>
            <a:r>
              <a:rPr lang="fr-FR" b="1" dirty="0" smtClean="0"/>
              <a:t>Transfusions de CGR 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et de plaquettes depuis peu !</a:t>
            </a:r>
          </a:p>
          <a:p>
            <a:r>
              <a:rPr lang="fr-FR" b="1" dirty="0" smtClean="0"/>
              <a:t>Saignées</a:t>
            </a:r>
          </a:p>
          <a:p>
            <a:r>
              <a:rPr lang="fr-FR" b="1" dirty="0" smtClean="0"/>
              <a:t>Perfusion de fer</a:t>
            </a:r>
          </a:p>
          <a:p>
            <a:r>
              <a:rPr lang="fr-FR" b="1" dirty="0" smtClean="0"/>
              <a:t>Changements sonde à demeures</a:t>
            </a:r>
          </a:p>
          <a:p>
            <a:r>
              <a:rPr lang="fr-FR" b="1" dirty="0" smtClean="0"/>
              <a:t>Ponction d’ascite</a:t>
            </a:r>
          </a:p>
          <a:p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328928" y="1364239"/>
            <a:ext cx="50128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bg1"/>
                </a:solidFill>
              </a:rPr>
              <a:t>Tous les jours, selon les besoins</a:t>
            </a:r>
            <a:endParaRPr lang="fr-FR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63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Salle d’ions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le d’ions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193</TotalTime>
  <Words>646</Words>
  <Application>Microsoft Office PowerPoint</Application>
  <PresentationFormat>Grand écran</PresentationFormat>
  <Paragraphs>105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Salle d’ions</vt:lpstr>
      <vt:lpstr>PRESENTATION de l’HDJ EPS GARAZI</vt:lpstr>
      <vt:lpstr>Depuis janvier 2025</vt:lpstr>
      <vt:lpstr>La création des HDJ d’évaluation POURQUOI ?</vt:lpstr>
      <vt:lpstr>CARDIOGERIATRIE</vt:lpstr>
      <vt:lpstr>GERIATRIE</vt:lpstr>
      <vt:lpstr>GERIATRIE</vt:lpstr>
      <vt:lpstr>GERIATRIE</vt:lpstr>
      <vt:lpstr>DIABETOLOGIE    </vt:lpstr>
      <vt:lpstr>ACTES TECHNIQUES</vt:lpstr>
      <vt:lpstr>REEDUCATION</vt:lpstr>
      <vt:lpstr>Contacts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de l’HDJ EPS GARAZI</dc:title>
  <dc:creator>Carole Aguerre</dc:creator>
  <cp:lastModifiedBy>Mylène Poujouly</cp:lastModifiedBy>
  <cp:revision>18</cp:revision>
  <dcterms:created xsi:type="dcterms:W3CDTF">2025-04-14T16:02:01Z</dcterms:created>
  <dcterms:modified xsi:type="dcterms:W3CDTF">2025-05-13T12:35:15Z</dcterms:modified>
</cp:coreProperties>
</file>